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0" r:id="rId2"/>
    <p:sldId id="1451" r:id="rId3"/>
    <p:sldId id="1452" r:id="rId4"/>
    <p:sldId id="1453" r:id="rId5"/>
    <p:sldId id="1071" r:id="rId6"/>
    <p:sldId id="1032" r:id="rId7"/>
    <p:sldId id="987" r:id="rId8"/>
    <p:sldId id="1450" r:id="rId9"/>
    <p:sldId id="1444" r:id="rId10"/>
    <p:sldId id="1449" r:id="rId11"/>
    <p:sldId id="261" r:id="rId12"/>
    <p:sldId id="1454" r:id="rId1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55C5DC-AF73-48BE-AF95-07460BA090B1}">
          <p14:sldIdLst>
            <p14:sldId id="260"/>
            <p14:sldId id="1451"/>
            <p14:sldId id="1452"/>
            <p14:sldId id="1453"/>
            <p14:sldId id="1071"/>
            <p14:sldId id="1032"/>
            <p14:sldId id="987"/>
            <p14:sldId id="1450"/>
            <p14:sldId id="1444"/>
            <p14:sldId id="1449"/>
            <p14:sldId id="261"/>
            <p14:sldId id="14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9B9B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12" autoAdjust="0"/>
    <p:restoredTop sz="94545"/>
  </p:normalViewPr>
  <p:slideViewPr>
    <p:cSldViewPr>
      <p:cViewPr varScale="1">
        <p:scale>
          <a:sx n="127" d="100"/>
          <a:sy n="127" d="100"/>
        </p:scale>
        <p:origin x="200" y="480"/>
      </p:cViewPr>
      <p:guideLst>
        <p:guide orient="horz" pos="2160"/>
        <p:guide pos="2880"/>
        <p:guide orient="horz"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16C19A9-3685-48F3-B349-872E55429FE7}" type="datetimeFigureOut">
              <a:rPr lang="en-GB" smtClean="0"/>
              <a:t>27/08/2020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B914F28-8517-4060-A4C8-C5DE7BBC6B36}" type="slidenum">
              <a:rPr lang="en-GB" smtClean="0"/>
              <a:t>‹#›</a:t>
            </a:fld>
            <a:endParaRPr lang="en-GB"/>
          </a:p>
        </p:txBody>
      </p:sp>
    </p:spTree>
    <p:extLst>
      <p:ext uri="{BB962C8B-B14F-4D97-AF65-F5344CB8AC3E}">
        <p14:creationId xmlns:p14="http://schemas.microsoft.com/office/powerpoint/2010/main" val="3777773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B06B620-2DC6-44D8-8811-3ACC53634261}" type="datetimeFigureOut">
              <a:rPr lang="en-US" smtClean="0"/>
              <a:t>8/27/20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3188B8C-F632-4C7F-BD9A-66AE856ADE49}" type="slidenum">
              <a:rPr lang="en-US" smtClean="0"/>
              <a:t>‹#›</a:t>
            </a:fld>
            <a:endParaRPr lang="en-US"/>
          </a:p>
        </p:txBody>
      </p:sp>
    </p:spTree>
    <p:extLst>
      <p:ext uri="{BB962C8B-B14F-4D97-AF65-F5344CB8AC3E}">
        <p14:creationId xmlns:p14="http://schemas.microsoft.com/office/powerpoint/2010/main" val="3852334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err="1"/>
              <a:t>KiwiRAP</a:t>
            </a:r>
            <a:r>
              <a:rPr lang="en-AU" dirty="0"/>
              <a:t> is good example of effective technical leadership.</a:t>
            </a:r>
          </a:p>
          <a:p>
            <a:pPr marL="171450" indent="-171450">
              <a:buFont typeface="Arial" panose="020B0604020202020204" pitchFamily="34" charset="0"/>
              <a:buChar char="•"/>
            </a:pPr>
            <a:r>
              <a:rPr lang="en-AU" dirty="0"/>
              <a:t>Multiple technical working groups dedicated</a:t>
            </a:r>
            <a:r>
              <a:rPr lang="en-AU" baseline="0" dirty="0"/>
              <a:t> to specific issues.</a:t>
            </a:r>
          </a:p>
          <a:p>
            <a:pPr marL="171450" indent="-171450">
              <a:buFont typeface="Arial" panose="020B0604020202020204" pitchFamily="34" charset="0"/>
              <a:buChar char="•"/>
            </a:pPr>
            <a:r>
              <a:rPr lang="en-AU" baseline="0" dirty="0"/>
              <a:t>Innovating with the development of the IRR (Infrastructure Risk Rating) Light Model which will benefit NZ and through </a:t>
            </a:r>
            <a:r>
              <a:rPr lang="en-AU" baseline="0" dirty="0" err="1"/>
              <a:t>iRAP’s</a:t>
            </a:r>
            <a:r>
              <a:rPr lang="en-AU" baseline="0" dirty="0"/>
              <a:t> Innovation Framework, the world.</a:t>
            </a:r>
            <a:endParaRPr lang="en-AU" dirty="0"/>
          </a:p>
        </p:txBody>
      </p:sp>
      <p:sp>
        <p:nvSpPr>
          <p:cNvPr id="4" name="Slide Number Placeholder 3"/>
          <p:cNvSpPr>
            <a:spLocks noGrp="1"/>
          </p:cNvSpPr>
          <p:nvPr>
            <p:ph type="sldNum" sz="quarter" idx="10"/>
          </p:nvPr>
        </p:nvSpPr>
        <p:spPr/>
        <p:txBody>
          <a:bodyPr/>
          <a:lstStyle/>
          <a:p>
            <a:fld id="{C2210635-3376-4DE3-92B0-D8ED3B560D2A}" type="slidenum">
              <a:rPr lang="en-AU" smtClean="0"/>
              <a:t>5</a:t>
            </a:fld>
            <a:endParaRPr lang="en-AU"/>
          </a:p>
        </p:txBody>
      </p:sp>
    </p:spTree>
    <p:extLst>
      <p:ext uri="{BB962C8B-B14F-4D97-AF65-F5344CB8AC3E}">
        <p14:creationId xmlns:p14="http://schemas.microsoft.com/office/powerpoint/2010/main" val="197986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The Road Assessment Programmes began in 1999 as a partnership between the leading Governments and Mobility Clubs in Sweden, Netherlands, UK and Spain.</a:t>
            </a:r>
          </a:p>
          <a:p>
            <a:r>
              <a:rPr lang="en-AU" baseline="0" dirty="0"/>
              <a:t>Seeing the success of the New Car Assessment Programmes in creating systematic improvements in vehicle safety the programme sought to achieve the same impact with road infrastructure.  </a:t>
            </a:r>
          </a:p>
          <a:p>
            <a:r>
              <a:rPr lang="en-AU" baseline="0" dirty="0"/>
              <a:t>As the programme expanded across Europe, the Australian mobility clubs led the development of </a:t>
            </a:r>
            <a:r>
              <a:rPr lang="en-AU" baseline="0" dirty="0" err="1"/>
              <a:t>AusRAP</a:t>
            </a:r>
            <a:r>
              <a:rPr lang="en-AU" baseline="0" dirty="0"/>
              <a:t>, the AAA Foundation for Traffic Safety established the </a:t>
            </a:r>
            <a:r>
              <a:rPr lang="en-AU" baseline="0" dirty="0" err="1"/>
              <a:t>usRAP</a:t>
            </a:r>
            <a:r>
              <a:rPr lang="en-AU" baseline="0" dirty="0"/>
              <a:t> Programme and a partnership of Government and Clubs saw the </a:t>
            </a:r>
            <a:r>
              <a:rPr lang="en-AU" baseline="0" dirty="0" err="1"/>
              <a:t>kiwiRAP</a:t>
            </a:r>
            <a:r>
              <a:rPr lang="en-AU" baseline="0" dirty="0"/>
              <a:t> Programme commence. </a:t>
            </a:r>
          </a:p>
          <a:p>
            <a:r>
              <a:rPr lang="en-AU" baseline="0" dirty="0"/>
              <a:t>By 2005 more than 20 countries had RAP activities and given the scale of the global road trauma identified in the World Health Report, the FIA Foundation helped the establishment of iRAP as the umbrella programme for established programmes and with a focus on helping LMICs. From here Star Rating models, Fatality Estimates  and Investment Plans were developed for pedestrians, cyclists, motorcyclists and vehicle occupants that could work in rural and urban areas and provide the business case for safer roads – even in countries with poor existing data.</a:t>
            </a:r>
          </a:p>
          <a:p>
            <a:r>
              <a:rPr lang="en-AU" baseline="0" dirty="0"/>
              <a:t>Together with the World Bank GRSF the new processes were trialled worldwide and the approach refined based on that experience.</a:t>
            </a:r>
          </a:p>
          <a:p>
            <a:r>
              <a:rPr lang="en-AU" baseline="0" dirty="0"/>
              <a:t>iRAP and the Ministry of Transport in China established the beginnings of </a:t>
            </a:r>
            <a:r>
              <a:rPr lang="en-AU" baseline="0" dirty="0" err="1"/>
              <a:t>ChinaRAP</a:t>
            </a:r>
            <a:r>
              <a:rPr lang="en-AU" baseline="0" dirty="0"/>
              <a:t> in 2008 and in 2010 with the launch of the UN Decade of Action the FIA Foundation provided a long-term donation to the charity to allow the tools to be free-to-air.</a:t>
            </a:r>
          </a:p>
          <a:p>
            <a:r>
              <a:rPr lang="en-AU" baseline="0" dirty="0"/>
              <a:t>By 2012 70 countries worldwide had undertaken RAP projects as summarised in the Vaccines for Roads second edition. South Africa RAP was launched in 2013 and the UN Sustainable Development Goals, including the global goal to halve road deaths and injuries were announced in 2015 recognising the unacceptable level of death and injury on the world’s roads.</a:t>
            </a:r>
          </a:p>
          <a:p>
            <a:r>
              <a:rPr lang="en-AU" baseline="0" dirty="0"/>
              <a:t>With the support of FedEx, </a:t>
            </a:r>
            <a:r>
              <a:rPr lang="en-AU" baseline="0" dirty="0" err="1"/>
              <a:t>IndiaRAP</a:t>
            </a:r>
            <a:r>
              <a:rPr lang="en-AU" baseline="0" dirty="0"/>
              <a:t> was formally launched at AITD, building on the World Bank and Indian Government led work across India.</a:t>
            </a:r>
          </a:p>
          <a:p>
            <a:r>
              <a:rPr lang="en-AU" baseline="0" dirty="0" err="1"/>
              <a:t>ThaiRAP</a:t>
            </a:r>
            <a:r>
              <a:rPr lang="en-AU" baseline="0" dirty="0"/>
              <a:t> was launched in 2018 at the WHO Global Meeting in Bangkok, and later in 2018 the UN Member States formally agreed Global Road Safety Performance Targets including the targets that all new roads should be built to a 3-star or better standard by 2030.</a:t>
            </a:r>
          </a:p>
          <a:p>
            <a:r>
              <a:rPr lang="en-AU" baseline="0" dirty="0"/>
              <a:t>The programme continues to expand with locally led programmes with </a:t>
            </a:r>
            <a:r>
              <a:rPr lang="en-AU" baseline="0" dirty="0" err="1"/>
              <a:t>BrazilRAP</a:t>
            </a:r>
            <a:r>
              <a:rPr lang="en-AU" baseline="0" dirty="0"/>
              <a:t> and </a:t>
            </a:r>
            <a:r>
              <a:rPr lang="en-AU" baseline="0" dirty="0" err="1"/>
              <a:t>MyRAP</a:t>
            </a:r>
            <a:r>
              <a:rPr lang="en-AU" baseline="0" dirty="0"/>
              <a:t> in Malaysia launched in 2019.</a:t>
            </a:r>
          </a:p>
          <a:p>
            <a:r>
              <a:rPr lang="en-AU" baseline="0" dirty="0"/>
              <a:t>More than 100 countries worldwide have benefited from the charitable work of iRAP, and every country is encouraged to build and develop their own national programme in partnership with Government, Research Experts and Mobility Clubs for the mutual benefit of all.</a:t>
            </a:r>
            <a:endParaRPr lang="en-GB" dirty="0"/>
          </a:p>
          <a:p>
            <a:endParaRPr lang="en-AU" dirty="0"/>
          </a:p>
        </p:txBody>
      </p:sp>
      <p:sp>
        <p:nvSpPr>
          <p:cNvPr id="4" name="Slide Number Placeholder 3"/>
          <p:cNvSpPr>
            <a:spLocks noGrp="1"/>
          </p:cNvSpPr>
          <p:nvPr>
            <p:ph type="sldNum" sz="quarter" idx="5"/>
          </p:nvPr>
        </p:nvSpPr>
        <p:spPr/>
        <p:txBody>
          <a:bodyPr/>
          <a:lstStyle/>
          <a:p>
            <a:fld id="{DA44796C-D7F1-450F-9ECA-076CDCFE334D}" type="slidenum">
              <a:rPr lang="en-GB" smtClean="0"/>
              <a:t>6</a:t>
            </a:fld>
            <a:endParaRPr lang="en-GB"/>
          </a:p>
        </p:txBody>
      </p:sp>
    </p:spTree>
    <p:extLst>
      <p:ext uri="{BB962C8B-B14F-4D97-AF65-F5344CB8AC3E}">
        <p14:creationId xmlns:p14="http://schemas.microsoft.com/office/powerpoint/2010/main" val="348522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range of studies around the world the relationship between infrastructure star ratings and crash costs is clear as reported in the ITF / OECD Safe System Report.</a:t>
            </a:r>
          </a:p>
          <a:p>
            <a:endParaRPr lang="en-US" dirty="0"/>
          </a:p>
          <a:p>
            <a:r>
              <a:rPr lang="en-US" dirty="0"/>
              <a:t>As you can see here the risk of being killed or seriously injured is approximately halved for each improvement in star rating.  From 1-star to 2-star the level of death and injury is halved….from 2-star to 3-star the level of death and injury is halved again.</a:t>
            </a:r>
          </a:p>
          <a:p>
            <a:endParaRPr lang="en-US" dirty="0"/>
          </a:p>
          <a:p>
            <a:r>
              <a:rPr lang="en-US" dirty="0"/>
              <a:t>Clearly you do not want yourself – or your family having to walk or cycle on a 1 or 2-star road; or drive on a 1 or 2-star road.</a:t>
            </a:r>
          </a:p>
          <a:p>
            <a:endParaRPr lang="en-US" dirty="0"/>
          </a:p>
          <a:p>
            <a:r>
              <a:rPr lang="en-US" dirty="0"/>
              <a:t>Sadly many of the roads in ASEAN are one or two stars for all road users.  But that is our opportunity to make a difference over the next ten years.</a:t>
            </a:r>
          </a:p>
        </p:txBody>
      </p:sp>
      <p:sp>
        <p:nvSpPr>
          <p:cNvPr id="4" name="Slide Number Placeholder 3"/>
          <p:cNvSpPr>
            <a:spLocks noGrp="1"/>
          </p:cNvSpPr>
          <p:nvPr>
            <p:ph type="sldNum" sz="quarter" idx="10"/>
          </p:nvPr>
        </p:nvSpPr>
        <p:spPr/>
        <p:txBody>
          <a:bodyPr/>
          <a:lstStyle/>
          <a:p>
            <a:pPr>
              <a:defRPr/>
            </a:pPr>
            <a:fld id="{FEB5508A-BCA8-4701-B1CB-EDFC819DD916}" type="slidenum">
              <a:rPr lang="en-AU" smtClean="0"/>
              <a:pPr>
                <a:defRPr/>
              </a:pPr>
              <a:t>7</a:t>
            </a:fld>
            <a:endParaRPr lang="en-AU"/>
          </a:p>
        </p:txBody>
      </p:sp>
    </p:spTree>
    <p:extLst>
      <p:ext uri="{BB962C8B-B14F-4D97-AF65-F5344CB8AC3E}">
        <p14:creationId xmlns:p14="http://schemas.microsoft.com/office/powerpoint/2010/main" val="301616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Cooroy</a:t>
            </a:r>
            <a:r>
              <a:rPr lang="en-US" dirty="0"/>
              <a:t> to </a:t>
            </a:r>
            <a:r>
              <a:rPr lang="en-US" dirty="0" err="1"/>
              <a:t>Curra</a:t>
            </a:r>
            <a:r>
              <a:rPr lang="en-US" dirty="0"/>
              <a:t> stretch of the Bruce Highway in Queensland, Australia used to be one of the country’s most dangerous stretches of highway. Now it is one of the safest following an AUD$1.43+ billion investment in safety.  </a:t>
            </a:r>
            <a:br>
              <a:rPr lang="en-US" dirty="0"/>
            </a:br>
            <a:endParaRPr lang="en-US" dirty="0"/>
          </a:p>
          <a:p>
            <a:r>
              <a:rPr lang="en-US" dirty="0"/>
              <a:t> The four-section Queensland Department of Transport and Main Roads (TMR) project involved a 62km realignment and upgrade of the highway to separate long distance traffic from local traffic movements. It now allows the highway to function safely as a high-speed, high-volume corridor. </a:t>
            </a:r>
            <a:br>
              <a:rPr lang="en-US" dirty="0"/>
            </a:br>
            <a:endParaRPr lang="en-US" dirty="0"/>
          </a:p>
          <a:p>
            <a:r>
              <a:rPr lang="en-US" dirty="0"/>
              <a:t>The Section A upgrade opened in May 2017 and was assessed by the Australian Road Assessment Program (</a:t>
            </a:r>
            <a:r>
              <a:rPr lang="en-US" dirty="0" err="1"/>
              <a:t>AusRAP</a:t>
            </a:r>
            <a:r>
              <a:rPr lang="en-US" dirty="0"/>
              <a:t>). The star rating for the stretch jumped from 2-stars as a 90km/h undivided road, to a much safer 4 and 5-star 110km/h divided road following the upgrade. A risk mapping assessment before and after confirmed a 75% reduction in casualty crashes per year.</a:t>
            </a:r>
            <a:br>
              <a:rPr lang="en-US" dirty="0"/>
            </a:br>
            <a:endParaRPr lang="en-US" dirty="0"/>
          </a:p>
          <a:p>
            <a:r>
              <a:rPr lang="en-US" dirty="0"/>
              <a:t>This follows the 2013 completion of Section B - a new four lane divided highway with upgraded interchanges – now ranking 4-5 star in safety. Casualty crashes have dropped by over 80% with head-on and run-off-road crashes reducing dramatically.</a:t>
            </a:r>
          </a:p>
          <a:p>
            <a:endParaRPr lang="en-AU" dirty="0"/>
          </a:p>
        </p:txBody>
      </p:sp>
      <p:sp>
        <p:nvSpPr>
          <p:cNvPr id="4" name="Slide Number Placeholder 3"/>
          <p:cNvSpPr>
            <a:spLocks noGrp="1"/>
          </p:cNvSpPr>
          <p:nvPr>
            <p:ph type="sldNum" sz="quarter" idx="5"/>
          </p:nvPr>
        </p:nvSpPr>
        <p:spPr/>
        <p:txBody>
          <a:bodyPr/>
          <a:lstStyle/>
          <a:p>
            <a:fld id="{DA44796C-D7F1-450F-9ECA-076CDCFE334D}" type="slidenum">
              <a:rPr lang="en-GB" smtClean="0"/>
              <a:t>9</a:t>
            </a:fld>
            <a:endParaRPr lang="en-GB"/>
          </a:p>
        </p:txBody>
      </p:sp>
    </p:spTree>
    <p:extLst>
      <p:ext uri="{BB962C8B-B14F-4D97-AF65-F5344CB8AC3E}">
        <p14:creationId xmlns:p14="http://schemas.microsoft.com/office/powerpoint/2010/main" val="314074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a person died every fortnight at the </a:t>
            </a:r>
            <a:r>
              <a:rPr lang="en-US" dirty="0" err="1"/>
              <a:t>Lapaz</a:t>
            </a:r>
            <a:r>
              <a:rPr lang="en-US" dirty="0"/>
              <a:t> intersection of the N1 Highway in Accra. Every day, pedestrians and cyclists took their lives into their own hands to cross 14 lanes of traffic mixing heavy vehicles and cars travelling at speeds of 90-120 kms/hr. </a:t>
            </a:r>
          </a:p>
          <a:p>
            <a:endParaRPr lang="en-US" dirty="0"/>
          </a:p>
          <a:p>
            <a:r>
              <a:rPr lang="en-US" dirty="0"/>
              <a:t>An iRAP supported upgrade project has vastly improved safety, funded by Accra Metropolitan Assembly (AMA) and the Bloomberg Philanthropies Initiative for Global Road Safety (BIGRS). </a:t>
            </a:r>
            <a:br>
              <a:rPr lang="en-US" dirty="0"/>
            </a:br>
            <a:endParaRPr lang="en-US" dirty="0"/>
          </a:p>
          <a:p>
            <a:r>
              <a:rPr lang="en-US" dirty="0"/>
              <a:t>The works included increasing signal timing from 18 to 42 seconds to allow pedestrians more time to cross, lowering </a:t>
            </a:r>
            <a:r>
              <a:rPr lang="en-US" dirty="0" err="1"/>
              <a:t>kerbs</a:t>
            </a:r>
            <a:r>
              <a:rPr lang="en-US" dirty="0"/>
              <a:t> to assist the physically challenged, narrowing the lane widths, widening the median refuge, replacing crash barriers and remarking the pavement.</a:t>
            </a:r>
          </a:p>
          <a:p>
            <a:endParaRPr lang="en-AU" dirty="0"/>
          </a:p>
        </p:txBody>
      </p:sp>
      <p:sp>
        <p:nvSpPr>
          <p:cNvPr id="4" name="Slide Number Placeholder 3"/>
          <p:cNvSpPr>
            <a:spLocks noGrp="1"/>
          </p:cNvSpPr>
          <p:nvPr>
            <p:ph type="sldNum" sz="quarter" idx="5"/>
          </p:nvPr>
        </p:nvSpPr>
        <p:spPr/>
        <p:txBody>
          <a:bodyPr/>
          <a:lstStyle/>
          <a:p>
            <a:fld id="{DA44796C-D7F1-450F-9ECA-076CDCFE334D}" type="slidenum">
              <a:rPr lang="en-GB" smtClean="0"/>
              <a:t>10</a:t>
            </a:fld>
            <a:endParaRPr lang="en-GB"/>
          </a:p>
        </p:txBody>
      </p:sp>
    </p:spTree>
    <p:extLst>
      <p:ext uri="{BB962C8B-B14F-4D97-AF65-F5344CB8AC3E}">
        <p14:creationId xmlns:p14="http://schemas.microsoft.com/office/powerpoint/2010/main" val="240914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7640549-C458-4BAE-AD1B-5664B4B8CA40}"/>
              </a:ext>
            </a:extLst>
          </p:cNvPr>
          <p:cNvSpPr/>
          <p:nvPr userDrawn="1"/>
        </p:nvSpPr>
        <p:spPr>
          <a:xfrm>
            <a:off x="3306146" y="0"/>
            <a:ext cx="5827917" cy="5143500"/>
          </a:xfrm>
          <a:prstGeom prst="rect">
            <a:avLst/>
          </a:prstGeom>
          <a:blipFill dpi="0" rotWithShape="1">
            <a:blip r:embed="rId2">
              <a:alphaModFix amt="8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5" name="Title 1">
            <a:extLst>
              <a:ext uri="{FF2B5EF4-FFF2-40B4-BE49-F238E27FC236}">
                <a16:creationId xmlns:a16="http://schemas.microsoft.com/office/drawing/2014/main" id="{C6DD5E6F-42DB-4624-9FC0-384DBEFD4343}"/>
              </a:ext>
            </a:extLst>
          </p:cNvPr>
          <p:cNvSpPr>
            <a:spLocks noGrp="1"/>
          </p:cNvSpPr>
          <p:nvPr>
            <p:ph type="title"/>
          </p:nvPr>
        </p:nvSpPr>
        <p:spPr>
          <a:xfrm>
            <a:off x="512676" y="427653"/>
            <a:ext cx="5805000" cy="540000"/>
          </a:xfrm>
          <a:prstGeom prst="rect">
            <a:avLst/>
          </a:prstGeom>
        </p:spPr>
        <p:txBody>
          <a:bodyPr lIns="0" tIns="0" rIns="0" bIns="0" anchor="t" anchorCtr="0">
            <a:normAutofit/>
          </a:bodyPr>
          <a:lstStyle>
            <a:lvl1pPr algn="l">
              <a:defRPr sz="2400" b="1" i="0">
                <a:solidFill>
                  <a:schemeClr val="tx1">
                    <a:lumMod val="50000"/>
                    <a:lumOff val="50000"/>
                  </a:schemeClr>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2737875B-BA5B-4B0A-A673-2ECCBE6A5B08}"/>
              </a:ext>
            </a:extLst>
          </p:cNvPr>
          <p:cNvSpPr>
            <a:spLocks noGrp="1"/>
          </p:cNvSpPr>
          <p:nvPr>
            <p:ph idx="1"/>
          </p:nvPr>
        </p:nvSpPr>
        <p:spPr>
          <a:xfrm>
            <a:off x="540000" y="1245768"/>
            <a:ext cx="5805000" cy="2615232"/>
          </a:xfrm>
          <a:prstGeom prst="rect">
            <a:avLst/>
          </a:prstGeom>
        </p:spPr>
        <p:txBody>
          <a:bodyPr lIns="0" tIns="0" rIns="0" bIns="0">
            <a:normAutofit/>
          </a:bodyPr>
          <a:lstStyle>
            <a:lvl1pPr marL="257175" indent="-257175">
              <a:lnSpc>
                <a:spcPct val="100000"/>
              </a:lnSpc>
              <a:spcBef>
                <a:spcPts val="0"/>
              </a:spcBef>
              <a:spcAft>
                <a:spcPts val="450"/>
              </a:spcAft>
              <a:buClr>
                <a:srgbClr val="008752"/>
              </a:buClr>
              <a:buFont typeface="Arial" panose="020B0604020202020204" pitchFamily="34" charset="0"/>
              <a:buChar char="•"/>
              <a:defRPr sz="1500" b="0" i="0">
                <a:solidFill>
                  <a:schemeClr val="tx1">
                    <a:lumMod val="65000"/>
                    <a:lumOff val="35000"/>
                  </a:schemeClr>
                </a:solidFill>
                <a:latin typeface="Arial" panose="020B0604020202020204" pitchFamily="34" charset="0"/>
                <a:cs typeface="Arial" panose="020B0604020202020204" pitchFamily="34" charset="0"/>
              </a:defRPr>
            </a:lvl1pPr>
            <a:lvl2pPr>
              <a:defRPr sz="1200" b="0" i="0">
                <a:solidFill>
                  <a:srgbClr val="575A68"/>
                </a:solidFill>
                <a:latin typeface="Trade Gothic LT Std"/>
                <a:cs typeface="Trade Gothic LT Std"/>
              </a:defRPr>
            </a:lvl2pPr>
            <a:lvl3pPr>
              <a:defRPr sz="1200" b="0" i="0">
                <a:solidFill>
                  <a:srgbClr val="575A68"/>
                </a:solidFill>
                <a:latin typeface="Trade Gothic LT Std"/>
                <a:cs typeface="Trade Gothic LT Std"/>
              </a:defRPr>
            </a:lvl3pPr>
            <a:lvl4pPr>
              <a:defRPr sz="1200" b="0" i="0">
                <a:solidFill>
                  <a:srgbClr val="575A68"/>
                </a:solidFill>
                <a:latin typeface="Trade Gothic LT Std"/>
                <a:cs typeface="Trade Gothic LT Std"/>
              </a:defRPr>
            </a:lvl4pPr>
            <a:lvl5pPr>
              <a:defRPr sz="1200" b="0" i="0">
                <a:solidFill>
                  <a:srgbClr val="575A68"/>
                </a:solidFill>
                <a:latin typeface="Trade Gothic LT Std"/>
                <a:cs typeface="Trade Gothic LT Std"/>
              </a:defRPr>
            </a:lvl5pPr>
          </a:lstStyle>
          <a:p>
            <a:pPr lvl="0"/>
            <a:r>
              <a:rPr lang="en-GB" dirty="0"/>
              <a:t>Click to edit Master text styles</a:t>
            </a:r>
            <a:endParaRPr lang="en-US" dirty="0"/>
          </a:p>
        </p:txBody>
      </p:sp>
      <p:sp>
        <p:nvSpPr>
          <p:cNvPr id="17" name="TextBox 16">
            <a:extLst>
              <a:ext uri="{FF2B5EF4-FFF2-40B4-BE49-F238E27FC236}">
                <a16:creationId xmlns:a16="http://schemas.microsoft.com/office/drawing/2014/main" id="{29C9C210-6204-4C3F-BD8E-A0D35904FD9F}"/>
              </a:ext>
            </a:extLst>
          </p:cNvPr>
          <p:cNvSpPr txBox="1"/>
          <p:nvPr userDrawn="1"/>
        </p:nvSpPr>
        <p:spPr>
          <a:xfrm>
            <a:off x="7538820" y="4811971"/>
            <a:ext cx="1177622" cy="218586"/>
          </a:xfrm>
          <a:prstGeom prst="rect">
            <a:avLst/>
          </a:prstGeom>
          <a:noFill/>
        </p:spPr>
        <p:txBody>
          <a:bodyPr wrap="square" lIns="0" tIns="0" rIns="0" bIns="0" rtlCol="0">
            <a:spAutoFit/>
          </a:bodyPr>
          <a:lstStyle/>
          <a:p>
            <a:pPr algn="r">
              <a:lnSpc>
                <a:spcPts val="2025"/>
              </a:lnSpc>
            </a:pPr>
            <a:r>
              <a:rPr lang="en-US" sz="900" b="1" dirty="0">
                <a:solidFill>
                  <a:srgbClr val="0C7E53"/>
                </a:solidFill>
                <a:latin typeface="Arial" panose="020B0604020202020204" pitchFamily="34" charset="0"/>
                <a:cs typeface="Arial" panose="020B0604020202020204" pitchFamily="34" charset="0"/>
              </a:rPr>
              <a:t>www.irap.org</a:t>
            </a:r>
          </a:p>
        </p:txBody>
      </p:sp>
      <p:cxnSp>
        <p:nvCxnSpPr>
          <p:cNvPr id="18" name="Straight Connector 17">
            <a:extLst>
              <a:ext uri="{FF2B5EF4-FFF2-40B4-BE49-F238E27FC236}">
                <a16:creationId xmlns:a16="http://schemas.microsoft.com/office/drawing/2014/main" id="{3184A98C-0ADA-4992-A660-8FF6E9D12C2C}"/>
              </a:ext>
            </a:extLst>
          </p:cNvPr>
          <p:cNvCxnSpPr>
            <a:cxnSpLocks/>
          </p:cNvCxnSpPr>
          <p:nvPr userDrawn="1"/>
        </p:nvCxnSpPr>
        <p:spPr>
          <a:xfrm>
            <a:off x="0" y="4819022"/>
            <a:ext cx="9134062" cy="0"/>
          </a:xfrm>
          <a:prstGeom prst="line">
            <a:avLst/>
          </a:prstGeom>
          <a:ln w="6350">
            <a:solidFill>
              <a:srgbClr val="575A68"/>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8CA925-F2EA-41E1-841D-A9614FC56155}"/>
              </a:ext>
            </a:extLst>
          </p:cNvPr>
          <p:cNvSpPr txBox="1"/>
          <p:nvPr userDrawn="1"/>
        </p:nvSpPr>
        <p:spPr>
          <a:xfrm>
            <a:off x="949091" y="4777346"/>
            <a:ext cx="4016390" cy="264752"/>
          </a:xfrm>
          <a:prstGeom prst="rect">
            <a:avLst/>
          </a:prstGeom>
          <a:noFill/>
        </p:spPr>
        <p:txBody>
          <a:bodyPr wrap="square" lIns="0" bIns="0" rtlCol="0">
            <a:spAutoFit/>
          </a:bodyPr>
          <a:lstStyle/>
          <a:p>
            <a:pPr>
              <a:lnSpc>
                <a:spcPts val="2025"/>
              </a:lnSpc>
            </a:pPr>
            <a:r>
              <a:rPr lang="en-US" sz="900" b="1" dirty="0">
                <a:solidFill>
                  <a:schemeClr val="tx1">
                    <a:lumMod val="50000"/>
                    <a:lumOff val="50000"/>
                  </a:schemeClr>
                </a:solidFill>
                <a:latin typeface="Arial" panose="020B0604020202020204" pitchFamily="34" charset="0"/>
                <a:cs typeface="Arial" panose="020B0604020202020204" pitchFamily="34" charset="0"/>
              </a:rPr>
              <a:t>A World Free of High Risk Roads</a:t>
            </a:r>
          </a:p>
        </p:txBody>
      </p:sp>
      <p:pic>
        <p:nvPicPr>
          <p:cNvPr id="23" name="Picture 22">
            <a:extLst>
              <a:ext uri="{FF2B5EF4-FFF2-40B4-BE49-F238E27FC236}">
                <a16:creationId xmlns:a16="http://schemas.microsoft.com/office/drawing/2014/main" id="{AF8FE2BA-D8E6-4007-8CB1-F63C43F49D2C}"/>
              </a:ext>
            </a:extLst>
          </p:cNvPr>
          <p:cNvPicPr>
            <a:picLocks noChangeAspect="1"/>
          </p:cNvPicPr>
          <p:nvPr userDrawn="1"/>
        </p:nvPicPr>
        <p:blipFill>
          <a:blip r:embed="rId3"/>
          <a:stretch>
            <a:fillRect/>
          </a:stretch>
        </p:blipFill>
        <p:spPr>
          <a:xfrm>
            <a:off x="442019" y="4904694"/>
            <a:ext cx="455445" cy="181254"/>
          </a:xfrm>
          <a:prstGeom prst="rect">
            <a:avLst/>
          </a:prstGeom>
        </p:spPr>
      </p:pic>
    </p:spTree>
    <p:extLst>
      <p:ext uri="{BB962C8B-B14F-4D97-AF65-F5344CB8AC3E}">
        <p14:creationId xmlns:p14="http://schemas.microsoft.com/office/powerpoint/2010/main" val="162673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2ED766-98C5-435A-A48C-4A304497AE1E}"/>
              </a:ext>
            </a:extLst>
          </p:cNvPr>
          <p:cNvSpPr txBox="1"/>
          <p:nvPr userDrawn="1"/>
        </p:nvSpPr>
        <p:spPr>
          <a:xfrm>
            <a:off x="7477511" y="4829877"/>
            <a:ext cx="1177622" cy="313623"/>
          </a:xfrm>
          <a:prstGeom prst="rect">
            <a:avLst/>
          </a:prstGeom>
          <a:noFill/>
        </p:spPr>
        <p:txBody>
          <a:bodyPr wrap="square" lIns="0" tIns="0" rIns="0" bIns="0" rtlCol="0" anchor="ctr">
            <a:noAutofit/>
          </a:bodyPr>
          <a:lstStyle/>
          <a:p>
            <a:pPr algn="r">
              <a:lnSpc>
                <a:spcPct val="100000"/>
              </a:lnSpc>
            </a:pPr>
            <a:r>
              <a:rPr lang="en-US" sz="900" b="1" dirty="0">
                <a:solidFill>
                  <a:srgbClr val="0C7E53"/>
                </a:solidFill>
                <a:latin typeface="Arial" panose="020B0604020202020204" pitchFamily="34" charset="0"/>
                <a:cs typeface="Arial" panose="020B0604020202020204" pitchFamily="34" charset="0"/>
              </a:rPr>
              <a:t>www.irap.org</a:t>
            </a:r>
          </a:p>
        </p:txBody>
      </p:sp>
      <p:cxnSp>
        <p:nvCxnSpPr>
          <p:cNvPr id="8" name="Straight Connector 7">
            <a:extLst>
              <a:ext uri="{FF2B5EF4-FFF2-40B4-BE49-F238E27FC236}">
                <a16:creationId xmlns:a16="http://schemas.microsoft.com/office/drawing/2014/main" id="{518342A5-FFE5-4FFC-ADB7-6C6AF132685F}"/>
              </a:ext>
            </a:extLst>
          </p:cNvPr>
          <p:cNvCxnSpPr>
            <a:cxnSpLocks/>
          </p:cNvCxnSpPr>
          <p:nvPr userDrawn="1"/>
        </p:nvCxnSpPr>
        <p:spPr>
          <a:xfrm>
            <a:off x="0" y="4819022"/>
            <a:ext cx="9134062" cy="0"/>
          </a:xfrm>
          <a:prstGeom prst="line">
            <a:avLst/>
          </a:prstGeom>
          <a:ln w="6350">
            <a:solidFill>
              <a:srgbClr val="575A68"/>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7682B0A-4FCF-4405-A3A9-C15CBAC818F6}"/>
              </a:ext>
            </a:extLst>
          </p:cNvPr>
          <p:cNvSpPr txBox="1"/>
          <p:nvPr userDrawn="1"/>
        </p:nvSpPr>
        <p:spPr>
          <a:xfrm>
            <a:off x="1077679" y="4835944"/>
            <a:ext cx="4016390" cy="307556"/>
          </a:xfrm>
          <a:prstGeom prst="rect">
            <a:avLst/>
          </a:prstGeom>
          <a:noFill/>
        </p:spPr>
        <p:txBody>
          <a:bodyPr wrap="square" lIns="0" tIns="0" rIns="67500" bIns="0" rtlCol="0" anchor="ctr">
            <a:noAutofit/>
          </a:bodyPr>
          <a:lstStyle/>
          <a:p>
            <a:pPr>
              <a:lnSpc>
                <a:spcPct val="100000"/>
              </a:lnSpc>
            </a:pPr>
            <a:r>
              <a:rPr lang="en-US" sz="900" b="1" dirty="0">
                <a:solidFill>
                  <a:schemeClr val="tx1">
                    <a:lumMod val="50000"/>
                    <a:lumOff val="50000"/>
                  </a:schemeClr>
                </a:solidFill>
                <a:latin typeface="Arial" panose="020B0604020202020204" pitchFamily="34" charset="0"/>
                <a:cs typeface="Arial" panose="020B0604020202020204" pitchFamily="34" charset="0"/>
              </a:rPr>
              <a:t>A World Free of High Risk Roads</a:t>
            </a:r>
          </a:p>
        </p:txBody>
      </p:sp>
      <p:pic>
        <p:nvPicPr>
          <p:cNvPr id="10" name="Picture 9">
            <a:extLst>
              <a:ext uri="{FF2B5EF4-FFF2-40B4-BE49-F238E27FC236}">
                <a16:creationId xmlns:a16="http://schemas.microsoft.com/office/drawing/2014/main" id="{08AF37BE-502C-4AD7-B0DA-78FB5E2F758D}"/>
              </a:ext>
            </a:extLst>
          </p:cNvPr>
          <p:cNvPicPr>
            <a:picLocks noChangeAspect="1"/>
          </p:cNvPicPr>
          <p:nvPr userDrawn="1"/>
        </p:nvPicPr>
        <p:blipFill>
          <a:blip r:embed="rId2"/>
          <a:stretch>
            <a:fillRect/>
          </a:stretch>
        </p:blipFill>
        <p:spPr>
          <a:xfrm>
            <a:off x="442019" y="4904694"/>
            <a:ext cx="455445" cy="181254"/>
          </a:xfrm>
          <a:prstGeom prst="rect">
            <a:avLst/>
          </a:prstGeom>
        </p:spPr>
      </p:pic>
    </p:spTree>
    <p:extLst>
      <p:ext uri="{BB962C8B-B14F-4D97-AF65-F5344CB8AC3E}">
        <p14:creationId xmlns:p14="http://schemas.microsoft.com/office/powerpoint/2010/main" val="98982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907D8241-1F86-47E7-8C45-A9870DAEB501}"/>
              </a:ext>
            </a:extLst>
          </p:cNvPr>
          <p:cNvSpPr>
            <a:spLocks noGrp="1"/>
          </p:cNvSpPr>
          <p:nvPr>
            <p:ph type="body" sz="quarter" idx="12" hasCustomPrompt="1"/>
          </p:nvPr>
        </p:nvSpPr>
        <p:spPr>
          <a:xfrm>
            <a:off x="545220" y="592632"/>
            <a:ext cx="5805000" cy="540000"/>
          </a:xfrm>
          <a:prstGeom prst="rect">
            <a:avLst/>
          </a:prstGeom>
        </p:spPr>
        <p:txBody>
          <a:bodyPr anchor="ctr"/>
          <a:lstStyle>
            <a:lvl1pPr marL="0" indent="0">
              <a:buNone/>
              <a:defRPr lang="en-US" sz="2400" b="1" i="0" kern="1200" dirty="0" smtClean="0">
                <a:solidFill>
                  <a:schemeClr val="tx1">
                    <a:lumMod val="50000"/>
                    <a:lumOff val="50000"/>
                  </a:schemeClr>
                </a:solidFill>
                <a:latin typeface="Arial" panose="020B0604020202020204" pitchFamily="34" charset="0"/>
                <a:ea typeface="+mj-ea"/>
                <a:cs typeface="Arial" panose="020B0604020202020204" pitchFamily="34" charset="0"/>
              </a:defRPr>
            </a:lvl1pPr>
            <a:lvl2pPr marL="342900" indent="0">
              <a:buNone/>
              <a:defRPr lang="en-US" sz="2100" b="1" i="0" kern="1200" dirty="0" smtClean="0">
                <a:solidFill>
                  <a:schemeClr val="tx1">
                    <a:lumMod val="50000"/>
                    <a:lumOff val="50000"/>
                  </a:schemeClr>
                </a:solidFill>
                <a:latin typeface="Arial" panose="020B0604020202020204" pitchFamily="34" charset="0"/>
                <a:ea typeface="+mj-ea"/>
                <a:cs typeface="Arial" panose="020B0604020202020204" pitchFamily="34" charset="0"/>
              </a:defRPr>
            </a:lvl2pPr>
            <a:lvl3pPr>
              <a:defRPr lang="en-US" sz="2100" b="1" i="0" kern="1200" dirty="0" smtClean="0">
                <a:solidFill>
                  <a:schemeClr val="tx1">
                    <a:lumMod val="50000"/>
                    <a:lumOff val="50000"/>
                  </a:schemeClr>
                </a:solidFill>
                <a:latin typeface="Arial" panose="020B0604020202020204" pitchFamily="34" charset="0"/>
                <a:ea typeface="+mj-ea"/>
                <a:cs typeface="Arial" panose="020B0604020202020204" pitchFamily="34" charset="0"/>
              </a:defRPr>
            </a:lvl3pPr>
            <a:lvl4pPr>
              <a:defRPr lang="en-US" sz="2100" b="1" i="0" kern="1200" dirty="0" smtClean="0">
                <a:solidFill>
                  <a:schemeClr val="tx1">
                    <a:lumMod val="50000"/>
                    <a:lumOff val="50000"/>
                  </a:schemeClr>
                </a:solidFill>
                <a:latin typeface="Arial" panose="020B0604020202020204" pitchFamily="34" charset="0"/>
                <a:ea typeface="+mj-ea"/>
                <a:cs typeface="Arial" panose="020B0604020202020204" pitchFamily="34" charset="0"/>
              </a:defRPr>
            </a:lvl4pPr>
            <a:lvl5pPr>
              <a:defRPr lang="en-GB" sz="2100" b="1" i="0" kern="1200" dirty="0">
                <a:solidFill>
                  <a:schemeClr val="tx1">
                    <a:lumMod val="50000"/>
                    <a:lumOff val="50000"/>
                  </a:schemeClr>
                </a:solidFill>
                <a:latin typeface="Arial" panose="020B0604020202020204" pitchFamily="34" charset="0"/>
                <a:ea typeface="+mj-ea"/>
                <a:cs typeface="Arial" panose="020B0604020202020204" pitchFamily="34" charset="0"/>
              </a:defRPr>
            </a:lvl5pPr>
          </a:lstStyle>
          <a:p>
            <a:pPr lvl="0"/>
            <a:r>
              <a:rPr lang="en-US" dirty="0"/>
              <a:t>Click to add slide heading</a:t>
            </a:r>
          </a:p>
        </p:txBody>
      </p:sp>
      <p:sp>
        <p:nvSpPr>
          <p:cNvPr id="5" name="Text Placeholder 2">
            <a:extLst>
              <a:ext uri="{FF2B5EF4-FFF2-40B4-BE49-F238E27FC236}">
                <a16:creationId xmlns:a16="http://schemas.microsoft.com/office/drawing/2014/main" id="{EA50D4DB-A7DA-40A7-928F-6EBCC69DA209}"/>
              </a:ext>
            </a:extLst>
          </p:cNvPr>
          <p:cNvSpPr>
            <a:spLocks noGrp="1"/>
          </p:cNvSpPr>
          <p:nvPr>
            <p:ph type="body" sz="quarter" idx="10" hasCustomPrompt="1"/>
          </p:nvPr>
        </p:nvSpPr>
        <p:spPr>
          <a:xfrm>
            <a:off x="545220" y="1193006"/>
            <a:ext cx="5805000" cy="2531364"/>
          </a:xfrm>
          <a:prstGeom prst="rect">
            <a:avLst/>
          </a:prstGeom>
        </p:spPr>
        <p:txBody>
          <a:bodyPr/>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363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BF3AB6C-A580-4376-B0DD-9A6EC09A532A}"/>
              </a:ext>
            </a:extLst>
          </p:cNvPr>
          <p:cNvPicPr>
            <a:picLocks noChangeAspect="1" noChangeArrowheads="1"/>
          </p:cNvPicPr>
          <p:nvPr userDrawn="1"/>
        </p:nvPicPr>
        <p:blipFill>
          <a:blip r:embed="rId2" cstate="print"/>
          <a:srcRect/>
          <a:stretch>
            <a:fillRect/>
          </a:stretch>
        </p:blipFill>
        <p:spPr bwMode="auto">
          <a:xfrm>
            <a:off x="8139605" y="1452982"/>
            <a:ext cx="756774" cy="758684"/>
          </a:xfrm>
          <a:prstGeom prst="rect">
            <a:avLst/>
          </a:prstGeom>
          <a:noFill/>
          <a:ln w="9525">
            <a:noFill/>
            <a:miter lim="800000"/>
            <a:headEnd/>
            <a:tailEnd/>
          </a:ln>
        </p:spPr>
      </p:pic>
      <p:pic>
        <p:nvPicPr>
          <p:cNvPr id="6" name="Picture 5" descr="Image result for sustainable development goals logo">
            <a:extLst>
              <a:ext uri="{FF2B5EF4-FFF2-40B4-BE49-F238E27FC236}">
                <a16:creationId xmlns:a16="http://schemas.microsoft.com/office/drawing/2014/main" id="{52FEE201-0564-4DFE-9F38-F0345D44D112}"/>
              </a:ext>
            </a:extLst>
          </p:cNvPr>
          <p:cNvPicPr/>
          <p:nvPr userDrawn="1"/>
        </p:nvPicPr>
        <p:blipFill>
          <a:blip r:embed="rId3" cstate="print">
            <a:clrChange>
              <a:clrFrom>
                <a:srgbClr val="F1F1F2"/>
              </a:clrFrom>
              <a:clrTo>
                <a:srgbClr val="F1F1F2">
                  <a:alpha val="0"/>
                </a:srgbClr>
              </a:clrTo>
            </a:clrChange>
            <a:extLst>
              <a:ext uri="{28A0092B-C50C-407E-A947-70E740481C1C}">
                <a14:useLocalDpi xmlns:a14="http://schemas.microsoft.com/office/drawing/2010/main" val="0"/>
              </a:ext>
            </a:extLst>
          </a:blip>
          <a:srcRect/>
          <a:stretch>
            <a:fillRect/>
          </a:stretch>
        </p:blipFill>
        <p:spPr bwMode="auto">
          <a:xfrm>
            <a:off x="8121948" y="2402419"/>
            <a:ext cx="792088" cy="793192"/>
          </a:xfrm>
          <a:prstGeom prst="rect">
            <a:avLst/>
          </a:prstGeom>
          <a:noFill/>
          <a:ln>
            <a:noFill/>
          </a:ln>
        </p:spPr>
      </p:pic>
      <p:pic>
        <p:nvPicPr>
          <p:cNvPr id="7" name="Picture 6" descr="Image result for yellow ribbon road safety week">
            <a:extLst>
              <a:ext uri="{FF2B5EF4-FFF2-40B4-BE49-F238E27FC236}">
                <a16:creationId xmlns:a16="http://schemas.microsoft.com/office/drawing/2014/main" id="{FC52BE9A-F85F-49B3-9906-BA5F7C53D8F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86651" y="3412891"/>
            <a:ext cx="669628" cy="597763"/>
          </a:xfrm>
          <a:prstGeom prst="rect">
            <a:avLst/>
          </a:prstGeom>
          <a:noFill/>
          <a:ln>
            <a:noFill/>
          </a:ln>
        </p:spPr>
      </p:pic>
      <p:pic>
        <p:nvPicPr>
          <p:cNvPr id="8" name="Picture 7">
            <a:extLst>
              <a:ext uri="{FF2B5EF4-FFF2-40B4-BE49-F238E27FC236}">
                <a16:creationId xmlns:a16="http://schemas.microsoft.com/office/drawing/2014/main" id="{08A4EE9F-A9C7-4D59-99EF-CF7574334A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1407" y="4227934"/>
            <a:ext cx="1073170" cy="758684"/>
          </a:xfrm>
          <a:prstGeom prst="rect">
            <a:avLst/>
          </a:prstGeom>
        </p:spPr>
      </p:pic>
      <p:pic>
        <p:nvPicPr>
          <p:cNvPr id="9" name="Picture 8">
            <a:extLst>
              <a:ext uri="{FF2B5EF4-FFF2-40B4-BE49-F238E27FC236}">
                <a16:creationId xmlns:a16="http://schemas.microsoft.com/office/drawing/2014/main" id="{08E69278-16E4-41C1-9DA8-E34F36870349}"/>
              </a:ext>
            </a:extLst>
          </p:cNvPr>
          <p:cNvPicPr>
            <a:picLocks noChangeAspect="1"/>
          </p:cNvPicPr>
          <p:nvPr userDrawn="1"/>
        </p:nvPicPr>
        <p:blipFill rotWithShape="1">
          <a:blip r:embed="rId6"/>
          <a:srcRect r="52918"/>
          <a:stretch/>
        </p:blipFill>
        <p:spPr>
          <a:xfrm>
            <a:off x="0" y="0"/>
            <a:ext cx="4305213" cy="1066799"/>
          </a:xfrm>
          <a:prstGeom prst="rect">
            <a:avLst/>
          </a:prstGeom>
        </p:spPr>
      </p:pic>
      <p:pic>
        <p:nvPicPr>
          <p:cNvPr id="2" name="Picture 1">
            <a:extLst>
              <a:ext uri="{FF2B5EF4-FFF2-40B4-BE49-F238E27FC236}">
                <a16:creationId xmlns:a16="http://schemas.microsoft.com/office/drawing/2014/main" id="{E5087359-B02E-0E47-9B2B-E64FDD1547FB}"/>
              </a:ext>
            </a:extLst>
          </p:cNvPr>
          <p:cNvPicPr>
            <a:picLocks noChangeAspect="1"/>
          </p:cNvPicPr>
          <p:nvPr userDrawn="1"/>
        </p:nvPicPr>
        <p:blipFill rotWithShape="1">
          <a:blip r:embed="rId7"/>
          <a:srcRect l="14524" t="61447" r="14118" b="1"/>
          <a:stretch/>
        </p:blipFill>
        <p:spPr>
          <a:xfrm>
            <a:off x="4305213" y="0"/>
            <a:ext cx="4838787" cy="106679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D1E342-FE16-472C-96FE-06FEF1A39158}" type="datetimeFigureOut">
              <a:rPr lang="en-AU" smtClean="0"/>
              <a:pPr/>
              <a:t>27/8/20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EA9B6750-BF8D-4703-8472-81CE3C69FD42}"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1D1E342-FE16-472C-96FE-06FEF1A39158}" type="datetimeFigureOut">
              <a:rPr lang="en-AU" smtClean="0"/>
              <a:pPr/>
              <a:t>27/8/20</a:t>
            </a:fld>
            <a:endParaRPr lang="en-AU"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9B6750-BF8D-4703-8472-81CE3C69FD42}"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1.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8.tiff"/><Relationship Id="rId1" Type="http://schemas.openxmlformats.org/officeDocument/2006/relationships/slideLayout" Target="../slideLayouts/slideLayout7.xml"/><Relationship Id="rId4" Type="http://schemas.openxmlformats.org/officeDocument/2006/relationships/hyperlink" Target="http://www.vaccinesforroad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png"/><Relationship Id="rId18" Type="http://schemas.openxmlformats.org/officeDocument/2006/relationships/image" Target="../media/image33.jpg"/><Relationship Id="rId3" Type="http://schemas.openxmlformats.org/officeDocument/2006/relationships/image" Target="../media/image18.png"/><Relationship Id="rId21" Type="http://schemas.openxmlformats.org/officeDocument/2006/relationships/image" Target="../media/image36.jpg"/><Relationship Id="rId7" Type="http://schemas.openxmlformats.org/officeDocument/2006/relationships/image" Target="../media/image22.png"/><Relationship Id="rId12" Type="http://schemas.openxmlformats.org/officeDocument/2006/relationships/image" Target="../media/image27.gif"/><Relationship Id="rId17" Type="http://schemas.openxmlformats.org/officeDocument/2006/relationships/image" Target="../media/image32.jpe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21.jp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jpg"/><Relationship Id="rId15" Type="http://schemas.openxmlformats.org/officeDocument/2006/relationships/image" Target="../media/image30.jpeg"/><Relationship Id="rId23" Type="http://schemas.openxmlformats.org/officeDocument/2006/relationships/image" Target="../media/image38.pn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png"/><Relationship Id="rId22"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203598"/>
            <a:ext cx="7992888" cy="2585323"/>
          </a:xfrm>
          <a:prstGeom prst="rect">
            <a:avLst/>
          </a:prstGeom>
          <a:noFill/>
        </p:spPr>
        <p:txBody>
          <a:bodyPr wrap="square" rtlCol="0">
            <a:spAutoFit/>
          </a:bodyPr>
          <a:lstStyle/>
          <a:p>
            <a:pPr algn="ctr"/>
            <a:r>
              <a:rPr lang="en-AU" b="1" dirty="0">
                <a:solidFill>
                  <a:srgbClr val="0070C0"/>
                </a:solidFill>
              </a:rPr>
              <a:t>Transparency, Safety and Infrastructure Safety Star Ratings</a:t>
            </a:r>
          </a:p>
          <a:p>
            <a:pPr algn="ctr"/>
            <a:endParaRPr lang="en-AU" b="1" dirty="0"/>
          </a:p>
          <a:p>
            <a:pPr algn="ctr"/>
            <a:endParaRPr lang="en-AU" b="1" dirty="0"/>
          </a:p>
          <a:p>
            <a:pPr algn="ctr"/>
            <a:r>
              <a:rPr lang="en-AU" b="1" dirty="0"/>
              <a:t>Martin Small</a:t>
            </a:r>
          </a:p>
          <a:p>
            <a:pPr algn="ctr"/>
            <a:endParaRPr lang="en-AU" b="1" dirty="0"/>
          </a:p>
          <a:p>
            <a:pPr algn="ctr"/>
            <a:r>
              <a:rPr lang="en-AU" b="1" dirty="0"/>
              <a:t>President</a:t>
            </a:r>
          </a:p>
          <a:p>
            <a:pPr algn="ctr"/>
            <a:r>
              <a:rPr lang="en-AU" b="1" dirty="0"/>
              <a:t>Australasian College of Road Safety</a:t>
            </a:r>
          </a:p>
          <a:p>
            <a:pPr algn="ctr"/>
            <a:endParaRPr lang="en-AU" b="1" dirty="0"/>
          </a:p>
          <a:p>
            <a:pPr algn="ctr"/>
            <a:r>
              <a:rPr lang="en-AU" b="1" dirty="0"/>
              <a:t>August 2020</a:t>
            </a:r>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1B332-E990-483E-82E7-9F5CC188568D}"/>
              </a:ext>
            </a:extLst>
          </p:cNvPr>
          <p:cNvSpPr txBox="1">
            <a:spLocks/>
          </p:cNvSpPr>
          <p:nvPr/>
        </p:nvSpPr>
        <p:spPr>
          <a:xfrm>
            <a:off x="199757" y="215366"/>
            <a:ext cx="5805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F80A1"/>
                </a:solidFill>
                <a:latin typeface="Arial" panose="020B0604020202020204" pitchFamily="34" charset="0"/>
                <a:cs typeface="Arial" panose="020B0604020202020204" pitchFamily="34" charset="0"/>
              </a:rPr>
              <a:t>ACCRA, GHANA</a:t>
            </a:r>
          </a:p>
          <a:p>
            <a:pPr marL="0" indent="0">
              <a:buNone/>
            </a:pPr>
            <a:r>
              <a:rPr lang="en-US" sz="2400" dirty="0" err="1">
                <a:solidFill>
                  <a:srgbClr val="2F80A1"/>
                </a:solidFill>
                <a:latin typeface="Arial" panose="020B0604020202020204" pitchFamily="34" charset="0"/>
                <a:cs typeface="Arial" panose="020B0604020202020204" pitchFamily="34" charset="0"/>
              </a:rPr>
              <a:t>Lapaz</a:t>
            </a:r>
            <a:r>
              <a:rPr lang="en-US" sz="2400" dirty="0">
                <a:solidFill>
                  <a:srgbClr val="2F80A1"/>
                </a:solidFill>
                <a:latin typeface="Arial" panose="020B0604020202020204" pitchFamily="34" charset="0"/>
                <a:cs typeface="Arial" panose="020B0604020202020204" pitchFamily="34" charset="0"/>
              </a:rPr>
              <a:t> Intersection, N1 Highway</a:t>
            </a:r>
            <a:endParaRPr lang="en-AU" sz="2400" dirty="0">
              <a:solidFill>
                <a:srgbClr val="2F80A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5F4F003-F122-47F1-BA2C-AD02C47F3DCF}"/>
              </a:ext>
            </a:extLst>
          </p:cNvPr>
          <p:cNvSpPr txBox="1">
            <a:spLocks/>
          </p:cNvSpPr>
          <p:nvPr/>
        </p:nvSpPr>
        <p:spPr>
          <a:xfrm>
            <a:off x="199758" y="1196493"/>
            <a:ext cx="8669035" cy="2531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r>
              <a:rPr lang="en-US" sz="1350" dirty="0"/>
              <a:t>In 2015, a person died every fortnight at the </a:t>
            </a:r>
            <a:r>
              <a:rPr lang="en-US" sz="1350" dirty="0" err="1"/>
              <a:t>Lapaz</a:t>
            </a:r>
            <a:r>
              <a:rPr lang="en-US" sz="1350" dirty="0"/>
              <a:t> intersection.</a:t>
            </a:r>
          </a:p>
          <a:p>
            <a:pPr>
              <a:spcBef>
                <a:spcPts val="450"/>
              </a:spcBef>
            </a:pPr>
            <a:r>
              <a:rPr lang="en-US" sz="1350" dirty="0"/>
              <a:t>Pedestrians and cyclists mixed in 14 lanes of traffic travelling at speeds of 90-120 kms/hr. </a:t>
            </a:r>
          </a:p>
          <a:p>
            <a:pPr>
              <a:spcBef>
                <a:spcPts val="450"/>
              </a:spcBef>
            </a:pPr>
            <a:r>
              <a:rPr lang="en-US" sz="1350" dirty="0"/>
              <a:t>An iRAP supported upgrade project vastly improved safety, funded by Accra Metropolitan Assembly (AMA) and the Bloomberg Philanthropies Initiative for Global Road Safety. </a:t>
            </a:r>
          </a:p>
          <a:p>
            <a:pPr marL="0" indent="0">
              <a:buNone/>
            </a:pPr>
            <a:endParaRPr lang="en-AU" sz="2100" dirty="0"/>
          </a:p>
        </p:txBody>
      </p:sp>
      <p:pic>
        <p:nvPicPr>
          <p:cNvPr id="4" name="Picture 3" descr="A view of a city&#10;&#10;Description automatically generated">
            <a:extLst>
              <a:ext uri="{FF2B5EF4-FFF2-40B4-BE49-F238E27FC236}">
                <a16:creationId xmlns:a16="http://schemas.microsoft.com/office/drawing/2014/main" id="{07BF789A-7A31-4F33-8184-069DB9435844}"/>
              </a:ext>
            </a:extLst>
          </p:cNvPr>
          <p:cNvPicPr>
            <a:picLocks noChangeAspect="1"/>
          </p:cNvPicPr>
          <p:nvPr/>
        </p:nvPicPr>
        <p:blipFill>
          <a:blip r:embed="rId3"/>
          <a:stretch>
            <a:fillRect/>
          </a:stretch>
        </p:blipFill>
        <p:spPr>
          <a:xfrm>
            <a:off x="3186318" y="2263042"/>
            <a:ext cx="2924972" cy="2125092"/>
          </a:xfrm>
          <a:prstGeom prst="rect">
            <a:avLst/>
          </a:prstGeom>
          <a:ln>
            <a:solidFill>
              <a:schemeClr val="bg1"/>
            </a:solidFill>
          </a:ln>
        </p:spPr>
      </p:pic>
      <p:pic>
        <p:nvPicPr>
          <p:cNvPr id="5" name="Picture 4" descr="A circuit board on a city street&#10;&#10;Description automatically generated">
            <a:extLst>
              <a:ext uri="{FF2B5EF4-FFF2-40B4-BE49-F238E27FC236}">
                <a16:creationId xmlns:a16="http://schemas.microsoft.com/office/drawing/2014/main" id="{ACFEA56B-00BB-43A0-815A-DB2D20F8BE50}"/>
              </a:ext>
            </a:extLst>
          </p:cNvPr>
          <p:cNvPicPr>
            <a:picLocks noChangeAspect="1"/>
          </p:cNvPicPr>
          <p:nvPr/>
        </p:nvPicPr>
        <p:blipFill>
          <a:blip r:embed="rId4"/>
          <a:stretch>
            <a:fillRect/>
          </a:stretch>
        </p:blipFill>
        <p:spPr>
          <a:xfrm>
            <a:off x="-4328" y="2263042"/>
            <a:ext cx="3186318" cy="2125092"/>
          </a:xfrm>
          <a:prstGeom prst="rect">
            <a:avLst/>
          </a:prstGeom>
          <a:ln>
            <a:solidFill>
              <a:schemeClr val="bg1"/>
            </a:solidFill>
          </a:ln>
        </p:spPr>
      </p:pic>
      <p:pic>
        <p:nvPicPr>
          <p:cNvPr id="6" name="Picture 5" descr="A group of people walking down the street&#10;&#10;Description automatically generated">
            <a:extLst>
              <a:ext uri="{FF2B5EF4-FFF2-40B4-BE49-F238E27FC236}">
                <a16:creationId xmlns:a16="http://schemas.microsoft.com/office/drawing/2014/main" id="{452FCC4B-DAAA-49B0-A228-2F1AB571CC6F}"/>
              </a:ext>
            </a:extLst>
          </p:cNvPr>
          <p:cNvPicPr>
            <a:picLocks noChangeAspect="1"/>
          </p:cNvPicPr>
          <p:nvPr/>
        </p:nvPicPr>
        <p:blipFill rotWithShape="1">
          <a:blip r:embed="rId5"/>
          <a:srcRect r="5534"/>
          <a:stretch/>
        </p:blipFill>
        <p:spPr>
          <a:xfrm>
            <a:off x="6111290" y="2250489"/>
            <a:ext cx="3028382" cy="2131070"/>
          </a:xfrm>
          <a:prstGeom prst="rect">
            <a:avLst/>
          </a:prstGeom>
          <a:ln>
            <a:solidFill>
              <a:schemeClr val="bg1"/>
            </a:solidFill>
          </a:ln>
        </p:spPr>
      </p:pic>
      <p:sp>
        <p:nvSpPr>
          <p:cNvPr id="7" name="Rectangle 6">
            <a:extLst>
              <a:ext uri="{FF2B5EF4-FFF2-40B4-BE49-F238E27FC236}">
                <a16:creationId xmlns:a16="http://schemas.microsoft.com/office/drawing/2014/main" id="{CFFB4225-C3DB-466F-B9D9-99BB75D2AD5C}"/>
              </a:ext>
            </a:extLst>
          </p:cNvPr>
          <p:cNvSpPr/>
          <p:nvPr/>
        </p:nvSpPr>
        <p:spPr>
          <a:xfrm>
            <a:off x="-4328" y="4381559"/>
            <a:ext cx="9144000" cy="439499"/>
          </a:xfrm>
          <a:prstGeom prst="rect">
            <a:avLst/>
          </a:prstGeom>
          <a:solidFill>
            <a:srgbClr val="0C7E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dirty="0"/>
          </a:p>
        </p:txBody>
      </p:sp>
      <p:pic>
        <p:nvPicPr>
          <p:cNvPr id="8" name="Picture 4" descr="No photo description available.">
            <a:extLst>
              <a:ext uri="{FF2B5EF4-FFF2-40B4-BE49-F238E27FC236}">
                <a16:creationId xmlns:a16="http://schemas.microsoft.com/office/drawing/2014/main" id="{68A2028E-A7F4-4D88-80AD-704DCB3126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0597" y="239143"/>
            <a:ext cx="522799" cy="522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84CADE9-8B7C-4269-BD12-1C90EAAF0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391" y="357813"/>
            <a:ext cx="1021059" cy="404129"/>
          </a:xfrm>
          <a:prstGeom prst="rect">
            <a:avLst/>
          </a:prstGeom>
        </p:spPr>
      </p:pic>
      <p:pic>
        <p:nvPicPr>
          <p:cNvPr id="10" name="Picture 9" descr="A close up of a logo&#10;&#10;Description automatically generated">
            <a:extLst>
              <a:ext uri="{FF2B5EF4-FFF2-40B4-BE49-F238E27FC236}">
                <a16:creationId xmlns:a16="http://schemas.microsoft.com/office/drawing/2014/main" id="{03C0A061-A4DD-4978-9C47-39E347E4290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187577" y="64247"/>
            <a:ext cx="1713020" cy="827960"/>
          </a:xfrm>
          <a:prstGeom prst="rect">
            <a:avLst/>
          </a:prstGeom>
        </p:spPr>
      </p:pic>
    </p:spTree>
    <p:extLst>
      <p:ext uri="{BB962C8B-B14F-4D97-AF65-F5344CB8AC3E}">
        <p14:creationId xmlns:p14="http://schemas.microsoft.com/office/powerpoint/2010/main" val="418070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C1D6E-B3F4-E34D-8A38-52921FEE7F92}"/>
              </a:ext>
            </a:extLst>
          </p:cNvPr>
          <p:cNvPicPr>
            <a:picLocks noChangeAspect="1"/>
          </p:cNvPicPr>
          <p:nvPr/>
        </p:nvPicPr>
        <p:blipFill>
          <a:blip r:embed="rId2"/>
          <a:stretch>
            <a:fillRect/>
          </a:stretch>
        </p:blipFill>
        <p:spPr>
          <a:xfrm>
            <a:off x="1393447" y="1563638"/>
            <a:ext cx="6667500" cy="2387600"/>
          </a:xfrm>
          <a:prstGeom prst="rect">
            <a:avLst/>
          </a:prstGeom>
        </p:spPr>
      </p:pic>
      <p:pic>
        <p:nvPicPr>
          <p:cNvPr id="5" name="Picture 4">
            <a:extLst>
              <a:ext uri="{FF2B5EF4-FFF2-40B4-BE49-F238E27FC236}">
                <a16:creationId xmlns:a16="http://schemas.microsoft.com/office/drawing/2014/main" id="{6D7A75C3-5C97-DE40-95E7-D06D3F58D27C}"/>
              </a:ext>
            </a:extLst>
          </p:cNvPr>
          <p:cNvPicPr>
            <a:picLocks noChangeAspect="1"/>
          </p:cNvPicPr>
          <p:nvPr/>
        </p:nvPicPr>
        <p:blipFill rotWithShape="1">
          <a:blip r:embed="rId3"/>
          <a:srcRect b="1621"/>
          <a:stretch/>
        </p:blipFill>
        <p:spPr>
          <a:xfrm>
            <a:off x="107505" y="3435846"/>
            <a:ext cx="1297452" cy="1707654"/>
          </a:xfrm>
          <a:prstGeom prst="rect">
            <a:avLst/>
          </a:prstGeom>
          <a:ln>
            <a:solidFill>
              <a:schemeClr val="tx1"/>
            </a:solidFill>
          </a:ln>
        </p:spPr>
      </p:pic>
      <p:sp>
        <p:nvSpPr>
          <p:cNvPr id="4" name="TextBox 3">
            <a:extLst>
              <a:ext uri="{FF2B5EF4-FFF2-40B4-BE49-F238E27FC236}">
                <a16:creationId xmlns:a16="http://schemas.microsoft.com/office/drawing/2014/main" id="{0000A578-2C7B-9040-9CED-3C952606A9E0}"/>
              </a:ext>
            </a:extLst>
          </p:cNvPr>
          <p:cNvSpPr txBox="1"/>
          <p:nvPr/>
        </p:nvSpPr>
        <p:spPr>
          <a:xfrm>
            <a:off x="1608400" y="4131870"/>
            <a:ext cx="5927200" cy="830997"/>
          </a:xfrm>
          <a:prstGeom prst="rect">
            <a:avLst/>
          </a:prstGeom>
          <a:noFill/>
        </p:spPr>
        <p:txBody>
          <a:bodyPr wrap="none" rtlCol="0">
            <a:spAutoFit/>
          </a:bodyPr>
          <a:lstStyle/>
          <a:p>
            <a:pPr algn="ctr"/>
            <a:r>
              <a:rPr lang="en-US" sz="1600" dirty="0"/>
              <a:t>The mobility clubs of Australia and New Zealand have done their part</a:t>
            </a:r>
          </a:p>
          <a:p>
            <a:pPr algn="ctr"/>
            <a:endParaRPr lang="en-US" sz="1600" dirty="0"/>
          </a:p>
          <a:p>
            <a:pPr algn="ctr"/>
            <a:r>
              <a:rPr lang="en-US" sz="1600" dirty="0"/>
              <a:t>It is now time that the roads and traffic authorities do theirs</a:t>
            </a:r>
          </a:p>
        </p:txBody>
      </p:sp>
    </p:spTree>
    <p:extLst>
      <p:ext uri="{BB962C8B-B14F-4D97-AF65-F5344CB8AC3E}">
        <p14:creationId xmlns:p14="http://schemas.microsoft.com/office/powerpoint/2010/main" val="319698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8A20DDF-5A38-654A-9C56-EE98A96A9E01}"/>
              </a:ext>
            </a:extLst>
          </p:cNvPr>
          <p:cNvPicPr/>
          <p:nvPr/>
        </p:nvPicPr>
        <p:blipFill rotWithShape="1">
          <a:blip r:embed="rId2"/>
          <a:srcRect r="51743" b="51329"/>
          <a:stretch/>
        </p:blipFill>
        <p:spPr>
          <a:xfrm>
            <a:off x="106832" y="1779662"/>
            <a:ext cx="1847056" cy="209284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2FF78E6-B8E1-954E-AF77-20F8B7A1AF2C}"/>
              </a:ext>
            </a:extLst>
          </p:cNvPr>
          <p:cNvPicPr/>
          <p:nvPr/>
        </p:nvPicPr>
        <p:blipFill rotWithShape="1">
          <a:blip r:embed="rId2"/>
          <a:srcRect l="50577" r="2390" b="51524"/>
          <a:stretch/>
        </p:blipFill>
        <p:spPr>
          <a:xfrm>
            <a:off x="3938474" y="2571750"/>
            <a:ext cx="1800200" cy="208446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C53D3DEA-7C8D-8E46-BF81-44D6C6622A0A}"/>
              </a:ext>
            </a:extLst>
          </p:cNvPr>
          <p:cNvPicPr/>
          <p:nvPr/>
        </p:nvPicPr>
        <p:blipFill rotWithShape="1">
          <a:blip r:embed="rId2"/>
          <a:srcRect l="50358" t="51524" r="2609"/>
          <a:stretch/>
        </p:blipFill>
        <p:spPr>
          <a:xfrm>
            <a:off x="5816777" y="3019398"/>
            <a:ext cx="1800200" cy="208446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D9E4389-E12B-564C-B9E3-01D795A41CFA}"/>
              </a:ext>
            </a:extLst>
          </p:cNvPr>
          <p:cNvPicPr/>
          <p:nvPr/>
        </p:nvPicPr>
        <p:blipFill rotWithShape="1">
          <a:blip r:embed="rId2"/>
          <a:srcRect l="1" t="51328" r="51742"/>
          <a:stretch/>
        </p:blipFill>
        <p:spPr>
          <a:xfrm>
            <a:off x="2040121" y="2208218"/>
            <a:ext cx="1847056" cy="2092846"/>
          </a:xfrm>
          <a:prstGeom prst="rect">
            <a:avLst/>
          </a:prstGeom>
        </p:spPr>
      </p:pic>
      <p:pic>
        <p:nvPicPr>
          <p:cNvPr id="9" name="Picture 2" descr="iRAP - International Road Assessment Programme">
            <a:extLst>
              <a:ext uri="{FF2B5EF4-FFF2-40B4-BE49-F238E27FC236}">
                <a16:creationId xmlns:a16="http://schemas.microsoft.com/office/drawing/2014/main" id="{37254C47-4C9D-0E4F-903F-58F76B51D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80" y="4503430"/>
            <a:ext cx="1565643" cy="619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479F43-4144-0A44-82D1-D6A84F2983DA}"/>
              </a:ext>
            </a:extLst>
          </p:cNvPr>
          <p:cNvSpPr txBox="1"/>
          <p:nvPr/>
        </p:nvSpPr>
        <p:spPr>
          <a:xfrm>
            <a:off x="1740207" y="4632011"/>
            <a:ext cx="2654509" cy="369332"/>
          </a:xfrm>
          <a:prstGeom prst="rect">
            <a:avLst/>
          </a:prstGeom>
          <a:noFill/>
        </p:spPr>
        <p:txBody>
          <a:bodyPr wrap="none" rtlCol="0">
            <a:spAutoFit/>
          </a:bodyPr>
          <a:lstStyle/>
          <a:p>
            <a:r>
              <a:rPr lang="en-US" dirty="0">
                <a:hlinkClick r:id="rId4"/>
              </a:rPr>
              <a:t>www.vaccinesforroads.org</a:t>
            </a:r>
            <a:endParaRPr lang="en-US" dirty="0"/>
          </a:p>
        </p:txBody>
      </p:sp>
      <p:sp>
        <p:nvSpPr>
          <p:cNvPr id="10" name="TextBox 9">
            <a:extLst>
              <a:ext uri="{FF2B5EF4-FFF2-40B4-BE49-F238E27FC236}">
                <a16:creationId xmlns:a16="http://schemas.microsoft.com/office/drawing/2014/main" id="{377B07C8-4140-6D4F-9E34-98E3F2AA4702}"/>
              </a:ext>
            </a:extLst>
          </p:cNvPr>
          <p:cNvSpPr txBox="1"/>
          <p:nvPr/>
        </p:nvSpPr>
        <p:spPr>
          <a:xfrm>
            <a:off x="2040121" y="1046884"/>
            <a:ext cx="6327181" cy="1077218"/>
          </a:xfrm>
          <a:prstGeom prst="rect">
            <a:avLst/>
          </a:prstGeom>
          <a:noFill/>
        </p:spPr>
        <p:txBody>
          <a:bodyPr wrap="none" rtlCol="0">
            <a:spAutoFit/>
          </a:bodyPr>
          <a:lstStyle/>
          <a:p>
            <a:r>
              <a:rPr lang="en-US" sz="1600" dirty="0"/>
              <a:t>Where are all these 1 and 2 star roads?</a:t>
            </a:r>
          </a:p>
          <a:p>
            <a:r>
              <a:rPr lang="en-US" sz="1600" dirty="0"/>
              <a:t>What can be done, and what is being done, to eliminate them?</a:t>
            </a:r>
          </a:p>
          <a:p>
            <a:r>
              <a:rPr lang="en-US" sz="1600" dirty="0"/>
              <a:t>Why is this essential public safety information unavailable to the public?</a:t>
            </a:r>
          </a:p>
          <a:p>
            <a:r>
              <a:rPr lang="en-US" sz="1600" dirty="0"/>
              <a:t>How can we </a:t>
            </a:r>
            <a:r>
              <a:rPr lang="en-US" sz="1600" dirty="0" err="1"/>
              <a:t>realise</a:t>
            </a:r>
            <a:r>
              <a:rPr lang="en-US" sz="1600" dirty="0"/>
              <a:t> ZERO without this essential public safety information?</a:t>
            </a:r>
          </a:p>
        </p:txBody>
      </p:sp>
    </p:spTree>
    <p:extLst>
      <p:ext uri="{BB962C8B-B14F-4D97-AF65-F5344CB8AC3E}">
        <p14:creationId xmlns:p14="http://schemas.microsoft.com/office/powerpoint/2010/main" val="289167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EBFADF-367A-EA45-B0D0-C8D63C1037AA}"/>
              </a:ext>
            </a:extLst>
          </p:cNvPr>
          <p:cNvSpPr txBox="1"/>
          <p:nvPr/>
        </p:nvSpPr>
        <p:spPr>
          <a:xfrm>
            <a:off x="5864774" y="4497169"/>
            <a:ext cx="2136226" cy="646331"/>
          </a:xfrm>
          <a:prstGeom prst="rect">
            <a:avLst/>
          </a:prstGeom>
          <a:noFill/>
        </p:spPr>
        <p:txBody>
          <a:bodyPr wrap="none" rtlCol="0">
            <a:spAutoFit/>
          </a:bodyPr>
          <a:lstStyle/>
          <a:p>
            <a:r>
              <a:rPr lang="en-US" dirty="0">
                <a:solidFill>
                  <a:schemeClr val="bg1"/>
                </a:solidFill>
              </a:rPr>
              <a:t>Perfectly Maintained</a:t>
            </a:r>
          </a:p>
          <a:p>
            <a:r>
              <a:rPr lang="en-US" dirty="0">
                <a:solidFill>
                  <a:schemeClr val="bg1"/>
                </a:solidFill>
              </a:rPr>
              <a:t>Absolutely Lethal</a:t>
            </a:r>
          </a:p>
        </p:txBody>
      </p:sp>
      <p:sp>
        <p:nvSpPr>
          <p:cNvPr id="5" name="TextBox 4">
            <a:extLst>
              <a:ext uri="{FF2B5EF4-FFF2-40B4-BE49-F238E27FC236}">
                <a16:creationId xmlns:a16="http://schemas.microsoft.com/office/drawing/2014/main" id="{5810DFF2-8BAC-D94E-95F0-FF0E29E454F0}"/>
              </a:ext>
            </a:extLst>
          </p:cNvPr>
          <p:cNvSpPr txBox="1"/>
          <p:nvPr/>
        </p:nvSpPr>
        <p:spPr>
          <a:xfrm>
            <a:off x="179512" y="1203598"/>
            <a:ext cx="7992888" cy="4124206"/>
          </a:xfrm>
          <a:prstGeom prst="rect">
            <a:avLst/>
          </a:prstGeom>
          <a:noFill/>
        </p:spPr>
        <p:txBody>
          <a:bodyPr wrap="square" rtlCol="0">
            <a:spAutoFit/>
          </a:bodyPr>
          <a:lstStyle/>
          <a:p>
            <a:r>
              <a:rPr lang="en-AU" sz="2200" dirty="0"/>
              <a:t>The ACRS has called on the Transport and Infrastructure Council to immediately commence work on the following national initiatives as part of the upcoming national road safety strategy:</a:t>
            </a:r>
          </a:p>
          <a:p>
            <a:pPr marL="742950" lvl="1" indent="-285750">
              <a:buFont typeface="Arial" panose="020B0604020202020204" pitchFamily="34" charset="0"/>
              <a:buChar char="•"/>
            </a:pPr>
            <a:r>
              <a:rPr lang="en-AU" sz="2200" dirty="0"/>
              <a:t>The Commonwealth to publish consistent infrastructure safety star ratings (covering occupants, pedestrians, cyclists and motorcyclists) in easily consumable form on behalf of all governments.</a:t>
            </a:r>
          </a:p>
          <a:p>
            <a:pPr marL="742950" lvl="1" indent="-285750">
              <a:buFont typeface="Arial" panose="020B0604020202020204" pitchFamily="34" charset="0"/>
              <a:buChar char="•"/>
            </a:pPr>
            <a:r>
              <a:rPr lang="en-AU" sz="2200" dirty="0"/>
              <a:t>Prepare and begin implementation of a three-year infrastructure safety investment plan, and a ten-year national safety investment budget to achieve 2030 infrastructure safety star rating targets.</a:t>
            </a:r>
          </a:p>
          <a:p>
            <a:pPr marL="742950" lvl="1" indent="-285750">
              <a:buFont typeface="Arial" panose="020B0604020202020204" pitchFamily="34" charset="0"/>
              <a:buChar char="•"/>
            </a:pPr>
            <a:endParaRPr lang="en-AU" sz="2000" dirty="0"/>
          </a:p>
        </p:txBody>
      </p:sp>
    </p:spTree>
    <p:extLst>
      <p:ext uri="{BB962C8B-B14F-4D97-AF65-F5344CB8AC3E}">
        <p14:creationId xmlns:p14="http://schemas.microsoft.com/office/powerpoint/2010/main" val="21237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EBFADF-367A-EA45-B0D0-C8D63C1037AA}"/>
              </a:ext>
            </a:extLst>
          </p:cNvPr>
          <p:cNvSpPr txBox="1"/>
          <p:nvPr/>
        </p:nvSpPr>
        <p:spPr>
          <a:xfrm>
            <a:off x="5864774" y="4497169"/>
            <a:ext cx="2136226" cy="646331"/>
          </a:xfrm>
          <a:prstGeom prst="rect">
            <a:avLst/>
          </a:prstGeom>
          <a:noFill/>
        </p:spPr>
        <p:txBody>
          <a:bodyPr wrap="none" rtlCol="0">
            <a:spAutoFit/>
          </a:bodyPr>
          <a:lstStyle/>
          <a:p>
            <a:r>
              <a:rPr lang="en-US" dirty="0">
                <a:solidFill>
                  <a:schemeClr val="bg1"/>
                </a:solidFill>
              </a:rPr>
              <a:t>Perfectly Maintained</a:t>
            </a:r>
          </a:p>
          <a:p>
            <a:r>
              <a:rPr lang="en-US" dirty="0">
                <a:solidFill>
                  <a:schemeClr val="bg1"/>
                </a:solidFill>
              </a:rPr>
              <a:t>Absolutely Lethal</a:t>
            </a:r>
          </a:p>
        </p:txBody>
      </p:sp>
      <p:sp>
        <p:nvSpPr>
          <p:cNvPr id="6" name="TextBox 5">
            <a:extLst>
              <a:ext uri="{FF2B5EF4-FFF2-40B4-BE49-F238E27FC236}">
                <a16:creationId xmlns:a16="http://schemas.microsoft.com/office/drawing/2014/main" id="{C89250CC-48FC-454E-A7DC-CE72FE464A20}"/>
              </a:ext>
            </a:extLst>
          </p:cNvPr>
          <p:cNvSpPr txBox="1"/>
          <p:nvPr/>
        </p:nvSpPr>
        <p:spPr>
          <a:xfrm>
            <a:off x="179512" y="1203598"/>
            <a:ext cx="7992888" cy="3108543"/>
          </a:xfrm>
          <a:prstGeom prst="rect">
            <a:avLst/>
          </a:prstGeom>
          <a:noFill/>
        </p:spPr>
        <p:txBody>
          <a:bodyPr wrap="square" rtlCol="0">
            <a:spAutoFit/>
          </a:bodyPr>
          <a:lstStyle/>
          <a:p>
            <a:r>
              <a:rPr lang="en-AU" sz="2200" dirty="0"/>
              <a:t>Why?</a:t>
            </a:r>
          </a:p>
          <a:p>
            <a:pPr marL="742950" lvl="1" indent="-285750">
              <a:buFont typeface="Arial" panose="020B0604020202020204" pitchFamily="34" charset="0"/>
              <a:buChar char="•"/>
            </a:pPr>
            <a:r>
              <a:rPr lang="en-AU" sz="2200" dirty="0"/>
              <a:t>Transparency</a:t>
            </a:r>
          </a:p>
          <a:p>
            <a:pPr marL="742950" lvl="1" indent="-285750">
              <a:buFont typeface="Arial" panose="020B0604020202020204" pitchFamily="34" charset="0"/>
              <a:buChar char="•"/>
            </a:pPr>
            <a:r>
              <a:rPr lang="en-AU" sz="2200" dirty="0"/>
              <a:t>Engagement with the community</a:t>
            </a:r>
          </a:p>
          <a:p>
            <a:pPr marL="742950" lvl="1" indent="-285750">
              <a:buFont typeface="Arial" panose="020B0604020202020204" pitchFamily="34" charset="0"/>
              <a:buChar char="•"/>
            </a:pPr>
            <a:r>
              <a:rPr lang="en-AU" sz="2200" dirty="0"/>
              <a:t>Good quality investment decisions</a:t>
            </a:r>
          </a:p>
          <a:p>
            <a:pPr marL="742950" lvl="1" indent="-285750">
              <a:buFont typeface="Arial" panose="020B0604020202020204" pitchFamily="34" charset="0"/>
              <a:buChar char="•"/>
            </a:pPr>
            <a:r>
              <a:rPr lang="en-AU" sz="2200" dirty="0"/>
              <a:t>Good quality policy decisions</a:t>
            </a:r>
          </a:p>
          <a:p>
            <a:pPr marL="742950" lvl="1" indent="-285750">
              <a:buFont typeface="Arial" panose="020B0604020202020204" pitchFamily="34" charset="0"/>
              <a:buChar char="•"/>
            </a:pPr>
            <a:r>
              <a:rPr lang="en-AU" sz="2200" dirty="0"/>
              <a:t>Performance management</a:t>
            </a:r>
          </a:p>
          <a:p>
            <a:pPr marL="742950" lvl="1" indent="-285750">
              <a:buFont typeface="Arial" panose="020B0604020202020204" pitchFamily="34" charset="0"/>
              <a:buChar char="•"/>
            </a:pPr>
            <a:r>
              <a:rPr lang="en-AU" sz="2200" dirty="0"/>
              <a:t>Elimination of fatal and serious injury on the road</a:t>
            </a:r>
          </a:p>
          <a:p>
            <a:pPr lvl="1"/>
            <a:endParaRPr lang="en-AU" sz="2200" dirty="0"/>
          </a:p>
          <a:p>
            <a:pPr marL="742950" lvl="1" indent="-285750">
              <a:buFont typeface="Arial" panose="020B0604020202020204" pitchFamily="34" charset="0"/>
              <a:buChar char="•"/>
            </a:pPr>
            <a:endParaRPr lang="en-AU" sz="2000" dirty="0"/>
          </a:p>
        </p:txBody>
      </p:sp>
    </p:spTree>
    <p:extLst>
      <p:ext uri="{BB962C8B-B14F-4D97-AF65-F5344CB8AC3E}">
        <p14:creationId xmlns:p14="http://schemas.microsoft.com/office/powerpoint/2010/main" val="691305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EBFADF-367A-EA45-B0D0-C8D63C1037AA}"/>
              </a:ext>
            </a:extLst>
          </p:cNvPr>
          <p:cNvSpPr txBox="1"/>
          <p:nvPr/>
        </p:nvSpPr>
        <p:spPr>
          <a:xfrm>
            <a:off x="5864774" y="4497169"/>
            <a:ext cx="2136226" cy="646331"/>
          </a:xfrm>
          <a:prstGeom prst="rect">
            <a:avLst/>
          </a:prstGeom>
          <a:noFill/>
        </p:spPr>
        <p:txBody>
          <a:bodyPr wrap="none" rtlCol="0">
            <a:spAutoFit/>
          </a:bodyPr>
          <a:lstStyle/>
          <a:p>
            <a:r>
              <a:rPr lang="en-US" dirty="0">
                <a:solidFill>
                  <a:schemeClr val="bg1"/>
                </a:solidFill>
              </a:rPr>
              <a:t>Perfectly Maintained</a:t>
            </a:r>
          </a:p>
          <a:p>
            <a:r>
              <a:rPr lang="en-US" dirty="0">
                <a:solidFill>
                  <a:schemeClr val="bg1"/>
                </a:solidFill>
              </a:rPr>
              <a:t>Absolutely Lethal</a:t>
            </a:r>
          </a:p>
        </p:txBody>
      </p:sp>
      <p:pic>
        <p:nvPicPr>
          <p:cNvPr id="5" name="Picture 4">
            <a:extLst>
              <a:ext uri="{FF2B5EF4-FFF2-40B4-BE49-F238E27FC236}">
                <a16:creationId xmlns:a16="http://schemas.microsoft.com/office/drawing/2014/main" id="{332A4005-A2F6-9A4E-9F0F-E5CE50064B8C}"/>
              </a:ext>
            </a:extLst>
          </p:cNvPr>
          <p:cNvPicPr>
            <a:picLocks noChangeAspect="1"/>
          </p:cNvPicPr>
          <p:nvPr/>
        </p:nvPicPr>
        <p:blipFill>
          <a:blip r:embed="rId2"/>
          <a:stretch>
            <a:fillRect/>
          </a:stretch>
        </p:blipFill>
        <p:spPr>
          <a:xfrm>
            <a:off x="179512" y="1197837"/>
            <a:ext cx="2789394" cy="3939902"/>
          </a:xfrm>
          <a:prstGeom prst="rect">
            <a:avLst/>
          </a:prstGeom>
          <a:ln>
            <a:solidFill>
              <a:schemeClr val="tx1"/>
            </a:solidFill>
          </a:ln>
        </p:spPr>
      </p:pic>
      <p:sp>
        <p:nvSpPr>
          <p:cNvPr id="7" name="TextBox 6">
            <a:extLst>
              <a:ext uri="{FF2B5EF4-FFF2-40B4-BE49-F238E27FC236}">
                <a16:creationId xmlns:a16="http://schemas.microsoft.com/office/drawing/2014/main" id="{2424964D-ECC0-744A-B556-3CF982FC7D46}"/>
              </a:ext>
            </a:extLst>
          </p:cNvPr>
          <p:cNvSpPr txBox="1"/>
          <p:nvPr/>
        </p:nvSpPr>
        <p:spPr>
          <a:xfrm>
            <a:off x="2968906" y="1203598"/>
            <a:ext cx="5203494" cy="3416320"/>
          </a:xfrm>
          <a:prstGeom prst="rect">
            <a:avLst/>
          </a:prstGeom>
          <a:noFill/>
        </p:spPr>
        <p:txBody>
          <a:bodyPr wrap="square" rtlCol="0">
            <a:spAutoFit/>
          </a:bodyPr>
          <a:lstStyle/>
          <a:p>
            <a:endParaRPr lang="en-AU" dirty="0"/>
          </a:p>
          <a:p>
            <a:endParaRPr lang="en-AU" dirty="0"/>
          </a:p>
          <a:p>
            <a:r>
              <a:rPr lang="en-AU" dirty="0"/>
              <a:t>Outcome by 2020</a:t>
            </a:r>
          </a:p>
          <a:p>
            <a:br>
              <a:rPr lang="en-AU" dirty="0"/>
            </a:br>
            <a:r>
              <a:rPr lang="en-AU" dirty="0"/>
              <a:t>“3-star </a:t>
            </a:r>
            <a:r>
              <a:rPr lang="en-AU" dirty="0" err="1"/>
              <a:t>AusRAP</a:t>
            </a:r>
            <a:r>
              <a:rPr lang="en-AU" dirty="0"/>
              <a:t> ratings or better for 80% of travel on state roads and 90% of travel on national highways”</a:t>
            </a:r>
          </a:p>
          <a:p>
            <a:endParaRPr lang="en-AU" dirty="0"/>
          </a:p>
          <a:p>
            <a:r>
              <a:rPr lang="en-AU" dirty="0"/>
              <a:t>What is the current status of this performance measure?</a:t>
            </a:r>
          </a:p>
          <a:p>
            <a:endParaRPr lang="en-AU" dirty="0"/>
          </a:p>
          <a:p>
            <a:r>
              <a:rPr lang="en-AU" dirty="0"/>
              <a:t>What do you find when you google “3-star </a:t>
            </a:r>
            <a:r>
              <a:rPr lang="en-AU" dirty="0" err="1"/>
              <a:t>AusRAP</a:t>
            </a:r>
            <a:r>
              <a:rPr lang="en-AU" dirty="0"/>
              <a:t> ratings”?</a:t>
            </a:r>
          </a:p>
        </p:txBody>
      </p:sp>
    </p:spTree>
    <p:extLst>
      <p:ext uri="{BB962C8B-B14F-4D97-AF65-F5344CB8AC3E}">
        <p14:creationId xmlns:p14="http://schemas.microsoft.com/office/powerpoint/2010/main" val="210463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4A3C4-A9A4-4102-BB1B-D63EF0C42D7E}"/>
              </a:ext>
            </a:extLst>
          </p:cNvPr>
          <p:cNvPicPr>
            <a:picLocks noChangeAspect="1"/>
          </p:cNvPicPr>
          <p:nvPr/>
        </p:nvPicPr>
        <p:blipFill>
          <a:blip r:embed="rId3"/>
          <a:stretch>
            <a:fillRect/>
          </a:stretch>
        </p:blipFill>
        <p:spPr>
          <a:xfrm>
            <a:off x="1616625" y="5770"/>
            <a:ext cx="7527376" cy="2403962"/>
          </a:xfrm>
          <a:prstGeom prst="rect">
            <a:avLst/>
          </a:prstGeom>
        </p:spPr>
      </p:pic>
      <p:sp>
        <p:nvSpPr>
          <p:cNvPr id="3" name="Rectangle 2">
            <a:extLst>
              <a:ext uri="{FF2B5EF4-FFF2-40B4-BE49-F238E27FC236}">
                <a16:creationId xmlns:a16="http://schemas.microsoft.com/office/drawing/2014/main" id="{77FC68CA-FE59-4668-8AD7-F38D500ED095}"/>
              </a:ext>
            </a:extLst>
          </p:cNvPr>
          <p:cNvSpPr/>
          <p:nvPr/>
        </p:nvSpPr>
        <p:spPr>
          <a:xfrm rot="16200000">
            <a:off x="-997848" y="2457482"/>
            <a:ext cx="3788218"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4050" b="1" dirty="0">
                <a:ln/>
                <a:solidFill>
                  <a:schemeClr val="accent6">
                    <a:lumMod val="75000"/>
                  </a:schemeClr>
                </a:solidFill>
              </a:rPr>
              <a:t>CASE STUDY: </a:t>
            </a:r>
            <a:r>
              <a:rPr lang="en-US" b="1" dirty="0" err="1">
                <a:ln/>
                <a:solidFill>
                  <a:schemeClr val="accent6">
                    <a:lumMod val="75000"/>
                  </a:schemeClr>
                </a:solidFill>
              </a:rPr>
              <a:t>KiwiRAP</a:t>
            </a:r>
            <a:endParaRPr lang="en-US" sz="4050" b="1" dirty="0">
              <a:ln/>
              <a:solidFill>
                <a:schemeClr val="accent6">
                  <a:lumMod val="75000"/>
                </a:schemeClr>
              </a:solidFill>
            </a:endParaRPr>
          </a:p>
        </p:txBody>
      </p:sp>
      <p:sp>
        <p:nvSpPr>
          <p:cNvPr id="13" name="Rectangle 12">
            <a:extLst>
              <a:ext uri="{FF2B5EF4-FFF2-40B4-BE49-F238E27FC236}">
                <a16:creationId xmlns:a16="http://schemas.microsoft.com/office/drawing/2014/main" id="{418E0506-DF53-425F-A0AE-3ABB29584A7B}"/>
              </a:ext>
            </a:extLst>
          </p:cNvPr>
          <p:cNvSpPr/>
          <p:nvPr/>
        </p:nvSpPr>
        <p:spPr>
          <a:xfrm>
            <a:off x="1616625" y="2409730"/>
            <a:ext cx="7529002" cy="1996217"/>
          </a:xfrm>
          <a:prstGeom prst="rect">
            <a:avLst/>
          </a:prstGeom>
          <a:solidFill>
            <a:srgbClr val="2F80A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9" name="Rectangle 18">
            <a:extLst>
              <a:ext uri="{FF2B5EF4-FFF2-40B4-BE49-F238E27FC236}">
                <a16:creationId xmlns:a16="http://schemas.microsoft.com/office/drawing/2014/main" id="{F559DD14-EB30-45BE-8F33-5747EF307922}"/>
              </a:ext>
            </a:extLst>
          </p:cNvPr>
          <p:cNvSpPr/>
          <p:nvPr/>
        </p:nvSpPr>
        <p:spPr>
          <a:xfrm>
            <a:off x="7762993" y="1994557"/>
            <a:ext cx="1225094" cy="415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nvGrpSpPr>
          <p:cNvPr id="11" name="Group 10">
            <a:extLst>
              <a:ext uri="{FF2B5EF4-FFF2-40B4-BE49-F238E27FC236}">
                <a16:creationId xmlns:a16="http://schemas.microsoft.com/office/drawing/2014/main" id="{4C18B360-C812-48B7-B6CF-BD23FDD1E396}"/>
              </a:ext>
            </a:extLst>
          </p:cNvPr>
          <p:cNvGrpSpPr/>
          <p:nvPr/>
        </p:nvGrpSpPr>
        <p:grpSpPr>
          <a:xfrm>
            <a:off x="2015248" y="2513755"/>
            <a:ext cx="927605" cy="920916"/>
            <a:chOff x="1121570" y="4480332"/>
            <a:chExt cx="1236807" cy="1227888"/>
          </a:xfrm>
        </p:grpSpPr>
        <p:sp>
          <p:nvSpPr>
            <p:cNvPr id="10" name="Oval 9">
              <a:extLst>
                <a:ext uri="{FF2B5EF4-FFF2-40B4-BE49-F238E27FC236}">
                  <a16:creationId xmlns:a16="http://schemas.microsoft.com/office/drawing/2014/main" id="{E521DDF8-6BE5-4D55-A16D-B0D24B5A11F6}"/>
                </a:ext>
              </a:extLst>
            </p:cNvPr>
            <p:cNvSpPr/>
            <p:nvPr/>
          </p:nvSpPr>
          <p:spPr>
            <a:xfrm>
              <a:off x="1186543" y="4539727"/>
              <a:ext cx="1118795" cy="1110727"/>
            </a:xfrm>
            <a:prstGeom prst="ellipse">
              <a:avLst/>
            </a:prstGeom>
            <a:solidFill>
              <a:srgbClr val="2F80A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2" name="Oval 11">
              <a:extLst>
                <a:ext uri="{FF2B5EF4-FFF2-40B4-BE49-F238E27FC236}">
                  <a16:creationId xmlns:a16="http://schemas.microsoft.com/office/drawing/2014/main" id="{2A2356F8-3017-452B-A285-E0DC800F4F5E}"/>
                </a:ext>
              </a:extLst>
            </p:cNvPr>
            <p:cNvSpPr/>
            <p:nvPr/>
          </p:nvSpPr>
          <p:spPr>
            <a:xfrm>
              <a:off x="1121570" y="4480332"/>
              <a:ext cx="1236807" cy="12278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20" name="TextBox 19">
            <a:extLst>
              <a:ext uri="{FF2B5EF4-FFF2-40B4-BE49-F238E27FC236}">
                <a16:creationId xmlns:a16="http://schemas.microsoft.com/office/drawing/2014/main" id="{7297D21F-C478-42CA-A436-54C6862D0C97}"/>
              </a:ext>
            </a:extLst>
          </p:cNvPr>
          <p:cNvSpPr txBox="1"/>
          <p:nvPr/>
        </p:nvSpPr>
        <p:spPr>
          <a:xfrm>
            <a:off x="2062071" y="2677366"/>
            <a:ext cx="815212" cy="542456"/>
          </a:xfrm>
          <a:prstGeom prst="rect">
            <a:avLst/>
          </a:prstGeom>
          <a:noFill/>
        </p:spPr>
        <p:txBody>
          <a:bodyPr wrap="square" rtlCol="0">
            <a:spAutoFit/>
          </a:bodyPr>
          <a:lstStyle/>
          <a:p>
            <a:pPr algn="ctr"/>
            <a:r>
              <a:rPr lang="en-AU" sz="975" dirty="0">
                <a:solidFill>
                  <a:schemeClr val="bg1"/>
                </a:solidFill>
              </a:rPr>
              <a:t>Multi agency partnership</a:t>
            </a:r>
            <a:endParaRPr lang="en-GB" sz="975" dirty="0">
              <a:solidFill>
                <a:schemeClr val="bg1"/>
              </a:solidFill>
            </a:endParaRPr>
          </a:p>
        </p:txBody>
      </p:sp>
      <p:grpSp>
        <p:nvGrpSpPr>
          <p:cNvPr id="22" name="Group 21">
            <a:extLst>
              <a:ext uri="{FF2B5EF4-FFF2-40B4-BE49-F238E27FC236}">
                <a16:creationId xmlns:a16="http://schemas.microsoft.com/office/drawing/2014/main" id="{462FF906-8B7B-459F-9F31-F25FF713276C}"/>
              </a:ext>
            </a:extLst>
          </p:cNvPr>
          <p:cNvGrpSpPr/>
          <p:nvPr/>
        </p:nvGrpSpPr>
        <p:grpSpPr>
          <a:xfrm>
            <a:off x="2648889" y="3356295"/>
            <a:ext cx="927605" cy="920916"/>
            <a:chOff x="1121570" y="4480332"/>
            <a:chExt cx="1236807" cy="1227888"/>
          </a:xfrm>
        </p:grpSpPr>
        <p:sp>
          <p:nvSpPr>
            <p:cNvPr id="23" name="Oval 22">
              <a:extLst>
                <a:ext uri="{FF2B5EF4-FFF2-40B4-BE49-F238E27FC236}">
                  <a16:creationId xmlns:a16="http://schemas.microsoft.com/office/drawing/2014/main" id="{625B24FC-FECB-43F6-A77F-E8F65212D856}"/>
                </a:ext>
              </a:extLst>
            </p:cNvPr>
            <p:cNvSpPr/>
            <p:nvPr/>
          </p:nvSpPr>
          <p:spPr>
            <a:xfrm>
              <a:off x="1186543" y="4539727"/>
              <a:ext cx="1118795" cy="1110727"/>
            </a:xfrm>
            <a:prstGeom prst="ellipse">
              <a:avLst/>
            </a:prstGeom>
            <a:solidFill>
              <a:srgbClr val="2F80A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4" name="Oval 23">
              <a:extLst>
                <a:ext uri="{FF2B5EF4-FFF2-40B4-BE49-F238E27FC236}">
                  <a16:creationId xmlns:a16="http://schemas.microsoft.com/office/drawing/2014/main" id="{FC61BCDA-6EA2-42F6-84D4-866829B20F47}"/>
                </a:ext>
              </a:extLst>
            </p:cNvPr>
            <p:cNvSpPr/>
            <p:nvPr/>
          </p:nvSpPr>
          <p:spPr>
            <a:xfrm>
              <a:off x="1121570" y="4480332"/>
              <a:ext cx="1236807" cy="12278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25" name="TextBox 24">
            <a:extLst>
              <a:ext uri="{FF2B5EF4-FFF2-40B4-BE49-F238E27FC236}">
                <a16:creationId xmlns:a16="http://schemas.microsoft.com/office/drawing/2014/main" id="{9A3F88E2-DDDF-4E17-9503-8150E40770DE}"/>
              </a:ext>
            </a:extLst>
          </p:cNvPr>
          <p:cNvSpPr txBox="1"/>
          <p:nvPr/>
        </p:nvSpPr>
        <p:spPr>
          <a:xfrm>
            <a:off x="2712670" y="3473760"/>
            <a:ext cx="815212" cy="738664"/>
          </a:xfrm>
          <a:prstGeom prst="rect">
            <a:avLst/>
          </a:prstGeom>
          <a:noFill/>
        </p:spPr>
        <p:txBody>
          <a:bodyPr wrap="square" rtlCol="0">
            <a:spAutoFit/>
          </a:bodyPr>
          <a:lstStyle/>
          <a:p>
            <a:pPr algn="ctr"/>
            <a:r>
              <a:rPr lang="en-AU" sz="1050" dirty="0">
                <a:solidFill>
                  <a:srgbClr val="FFC000"/>
                </a:solidFill>
              </a:rPr>
              <a:t>Multiple technical working groups</a:t>
            </a:r>
            <a:endParaRPr lang="en-GB" sz="1050" dirty="0">
              <a:solidFill>
                <a:srgbClr val="FFC000"/>
              </a:solidFill>
            </a:endParaRPr>
          </a:p>
        </p:txBody>
      </p:sp>
      <p:grpSp>
        <p:nvGrpSpPr>
          <p:cNvPr id="26" name="Group 25">
            <a:extLst>
              <a:ext uri="{FF2B5EF4-FFF2-40B4-BE49-F238E27FC236}">
                <a16:creationId xmlns:a16="http://schemas.microsoft.com/office/drawing/2014/main" id="{0AA90FF7-2A44-4A5C-BA26-B4878F43BB68}"/>
              </a:ext>
            </a:extLst>
          </p:cNvPr>
          <p:cNvGrpSpPr/>
          <p:nvPr/>
        </p:nvGrpSpPr>
        <p:grpSpPr>
          <a:xfrm>
            <a:off x="3696408" y="3348842"/>
            <a:ext cx="927605" cy="920916"/>
            <a:chOff x="1121570" y="4480332"/>
            <a:chExt cx="1236807" cy="1227888"/>
          </a:xfrm>
        </p:grpSpPr>
        <p:sp>
          <p:nvSpPr>
            <p:cNvPr id="27" name="Oval 26">
              <a:extLst>
                <a:ext uri="{FF2B5EF4-FFF2-40B4-BE49-F238E27FC236}">
                  <a16:creationId xmlns:a16="http://schemas.microsoft.com/office/drawing/2014/main" id="{7CBD93E4-9E1D-4971-BFB6-7403DE542FA8}"/>
                </a:ext>
              </a:extLst>
            </p:cNvPr>
            <p:cNvSpPr/>
            <p:nvPr/>
          </p:nvSpPr>
          <p:spPr>
            <a:xfrm>
              <a:off x="1186543" y="4539727"/>
              <a:ext cx="1118795" cy="1110727"/>
            </a:xfrm>
            <a:prstGeom prst="ellipse">
              <a:avLst/>
            </a:prstGeom>
            <a:solidFill>
              <a:srgbClr val="2F80A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8" name="Oval 27">
              <a:extLst>
                <a:ext uri="{FF2B5EF4-FFF2-40B4-BE49-F238E27FC236}">
                  <a16:creationId xmlns:a16="http://schemas.microsoft.com/office/drawing/2014/main" id="{FC925F29-72B6-4CB2-A01D-B4C182296FB9}"/>
                </a:ext>
              </a:extLst>
            </p:cNvPr>
            <p:cNvSpPr/>
            <p:nvPr/>
          </p:nvSpPr>
          <p:spPr>
            <a:xfrm>
              <a:off x="1121570" y="4480332"/>
              <a:ext cx="1236807" cy="12278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grpSp>
        <p:nvGrpSpPr>
          <p:cNvPr id="30" name="Group 29">
            <a:extLst>
              <a:ext uri="{FF2B5EF4-FFF2-40B4-BE49-F238E27FC236}">
                <a16:creationId xmlns:a16="http://schemas.microsoft.com/office/drawing/2014/main" id="{E2C1EE95-F617-4D01-8EC5-644248563670}"/>
              </a:ext>
            </a:extLst>
          </p:cNvPr>
          <p:cNvGrpSpPr/>
          <p:nvPr/>
        </p:nvGrpSpPr>
        <p:grpSpPr>
          <a:xfrm>
            <a:off x="3172284" y="2527494"/>
            <a:ext cx="901805" cy="865894"/>
            <a:chOff x="1121570" y="4480332"/>
            <a:chExt cx="1236807" cy="1227888"/>
          </a:xfrm>
        </p:grpSpPr>
        <p:sp>
          <p:nvSpPr>
            <p:cNvPr id="31" name="Oval 30">
              <a:extLst>
                <a:ext uri="{FF2B5EF4-FFF2-40B4-BE49-F238E27FC236}">
                  <a16:creationId xmlns:a16="http://schemas.microsoft.com/office/drawing/2014/main" id="{2FE7DEC0-3E38-4481-B610-EF874CA4CE3D}"/>
                </a:ext>
              </a:extLst>
            </p:cNvPr>
            <p:cNvSpPr/>
            <p:nvPr/>
          </p:nvSpPr>
          <p:spPr>
            <a:xfrm>
              <a:off x="1186543" y="4539727"/>
              <a:ext cx="1118795" cy="1110727"/>
            </a:xfrm>
            <a:prstGeom prst="ellipse">
              <a:avLst/>
            </a:prstGeom>
            <a:solidFill>
              <a:srgbClr val="2F80A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2" name="Oval 31">
              <a:extLst>
                <a:ext uri="{FF2B5EF4-FFF2-40B4-BE49-F238E27FC236}">
                  <a16:creationId xmlns:a16="http://schemas.microsoft.com/office/drawing/2014/main" id="{B44844A0-74F0-4C72-8B1A-9F6C1E86435C}"/>
                </a:ext>
              </a:extLst>
            </p:cNvPr>
            <p:cNvSpPr/>
            <p:nvPr/>
          </p:nvSpPr>
          <p:spPr>
            <a:xfrm>
              <a:off x="1121570" y="4480332"/>
              <a:ext cx="1236807" cy="12278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33" name="TextBox 32">
            <a:extLst>
              <a:ext uri="{FF2B5EF4-FFF2-40B4-BE49-F238E27FC236}">
                <a16:creationId xmlns:a16="http://schemas.microsoft.com/office/drawing/2014/main" id="{F2442763-8C2C-4B8E-85DC-24D060018E20}"/>
              </a:ext>
            </a:extLst>
          </p:cNvPr>
          <p:cNvSpPr txBox="1"/>
          <p:nvPr/>
        </p:nvSpPr>
        <p:spPr>
          <a:xfrm>
            <a:off x="3756117" y="3507854"/>
            <a:ext cx="815212" cy="738664"/>
          </a:xfrm>
          <a:prstGeom prst="rect">
            <a:avLst/>
          </a:prstGeom>
          <a:noFill/>
        </p:spPr>
        <p:txBody>
          <a:bodyPr wrap="square" rtlCol="0">
            <a:spAutoFit/>
          </a:bodyPr>
          <a:lstStyle/>
          <a:p>
            <a:pPr algn="ctr"/>
            <a:r>
              <a:rPr lang="en-AU" sz="1050" dirty="0">
                <a:solidFill>
                  <a:srgbClr val="FFC000"/>
                </a:solidFill>
              </a:rPr>
              <a:t>Innovating with IRR Light Model</a:t>
            </a:r>
            <a:endParaRPr lang="en-GB" sz="1050" dirty="0">
              <a:solidFill>
                <a:srgbClr val="FFC000"/>
              </a:solidFill>
            </a:endParaRPr>
          </a:p>
        </p:txBody>
      </p:sp>
      <p:grpSp>
        <p:nvGrpSpPr>
          <p:cNvPr id="21" name="Group 20">
            <a:extLst>
              <a:ext uri="{FF2B5EF4-FFF2-40B4-BE49-F238E27FC236}">
                <a16:creationId xmlns:a16="http://schemas.microsoft.com/office/drawing/2014/main" id="{DBE5921E-FAC6-4E58-95E3-9DB3B0A3B642}"/>
              </a:ext>
            </a:extLst>
          </p:cNvPr>
          <p:cNvGrpSpPr/>
          <p:nvPr/>
        </p:nvGrpSpPr>
        <p:grpSpPr>
          <a:xfrm>
            <a:off x="4277824" y="2503390"/>
            <a:ext cx="927605" cy="920916"/>
            <a:chOff x="2209386" y="4562641"/>
            <a:chExt cx="1236807" cy="1227888"/>
          </a:xfrm>
        </p:grpSpPr>
        <p:grpSp>
          <p:nvGrpSpPr>
            <p:cNvPr id="42" name="Group 41">
              <a:extLst>
                <a:ext uri="{FF2B5EF4-FFF2-40B4-BE49-F238E27FC236}">
                  <a16:creationId xmlns:a16="http://schemas.microsoft.com/office/drawing/2014/main" id="{4348E2A0-8709-40E3-8B27-49CB1CEA51D9}"/>
                </a:ext>
              </a:extLst>
            </p:cNvPr>
            <p:cNvGrpSpPr/>
            <p:nvPr/>
          </p:nvGrpSpPr>
          <p:grpSpPr>
            <a:xfrm>
              <a:off x="2209386" y="4562641"/>
              <a:ext cx="1236807" cy="1227888"/>
              <a:chOff x="-1222024" y="4529602"/>
              <a:chExt cx="1236807" cy="1227888"/>
            </a:xfrm>
          </p:grpSpPr>
          <p:sp>
            <p:nvSpPr>
              <p:cNvPr id="43" name="Oval 42">
                <a:extLst>
                  <a:ext uri="{FF2B5EF4-FFF2-40B4-BE49-F238E27FC236}">
                    <a16:creationId xmlns:a16="http://schemas.microsoft.com/office/drawing/2014/main" id="{F7CA6D71-B2A2-41A7-9588-AD2E8001D738}"/>
                  </a:ext>
                </a:extLst>
              </p:cNvPr>
              <p:cNvSpPr/>
              <p:nvPr/>
            </p:nvSpPr>
            <p:spPr>
              <a:xfrm>
                <a:off x="-1156825" y="4588997"/>
                <a:ext cx="1118795" cy="1110727"/>
              </a:xfrm>
              <a:prstGeom prst="ellipse">
                <a:avLst/>
              </a:prstGeom>
              <a:solidFill>
                <a:srgbClr val="2F80A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4" name="Oval 43">
                <a:extLst>
                  <a:ext uri="{FF2B5EF4-FFF2-40B4-BE49-F238E27FC236}">
                    <a16:creationId xmlns:a16="http://schemas.microsoft.com/office/drawing/2014/main" id="{ED46D24E-4B2C-4947-A483-CF84E0463A6F}"/>
                  </a:ext>
                </a:extLst>
              </p:cNvPr>
              <p:cNvSpPr/>
              <p:nvPr/>
            </p:nvSpPr>
            <p:spPr>
              <a:xfrm>
                <a:off x="-1222024" y="4529602"/>
                <a:ext cx="1236807" cy="12278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45" name="TextBox 44">
              <a:extLst>
                <a:ext uri="{FF2B5EF4-FFF2-40B4-BE49-F238E27FC236}">
                  <a16:creationId xmlns:a16="http://schemas.microsoft.com/office/drawing/2014/main" id="{E223740B-2444-4219-AF32-1F193B36147A}"/>
                </a:ext>
              </a:extLst>
            </p:cNvPr>
            <p:cNvSpPr txBox="1"/>
            <p:nvPr/>
          </p:nvSpPr>
          <p:spPr>
            <a:xfrm>
              <a:off x="2320382" y="4713352"/>
              <a:ext cx="1086950" cy="923329"/>
            </a:xfrm>
            <a:prstGeom prst="rect">
              <a:avLst/>
            </a:prstGeom>
            <a:noFill/>
          </p:spPr>
          <p:txBody>
            <a:bodyPr wrap="square" rtlCol="0">
              <a:spAutoFit/>
            </a:bodyPr>
            <a:lstStyle/>
            <a:p>
              <a:pPr algn="ctr"/>
              <a:r>
                <a:rPr lang="en-AU" sz="975" dirty="0">
                  <a:solidFill>
                    <a:schemeClr val="bg1"/>
                  </a:solidFill>
                </a:rPr>
                <a:t>USD$8.5 billion invested in safety</a:t>
              </a:r>
              <a:endParaRPr lang="en-GB" sz="975" dirty="0">
                <a:solidFill>
                  <a:schemeClr val="bg1"/>
                </a:solidFill>
              </a:endParaRPr>
            </a:p>
          </p:txBody>
        </p:sp>
      </p:grpSp>
      <p:sp>
        <p:nvSpPr>
          <p:cNvPr id="48" name="TextBox 47">
            <a:extLst>
              <a:ext uri="{FF2B5EF4-FFF2-40B4-BE49-F238E27FC236}">
                <a16:creationId xmlns:a16="http://schemas.microsoft.com/office/drawing/2014/main" id="{1AC90B70-A8BE-41DF-B4A7-2497416D44F1}"/>
              </a:ext>
            </a:extLst>
          </p:cNvPr>
          <p:cNvSpPr txBox="1"/>
          <p:nvPr/>
        </p:nvSpPr>
        <p:spPr>
          <a:xfrm>
            <a:off x="10346320" y="757627"/>
            <a:ext cx="2921053" cy="923330"/>
          </a:xfrm>
          <a:prstGeom prst="rect">
            <a:avLst/>
          </a:prstGeom>
          <a:noFill/>
        </p:spPr>
        <p:txBody>
          <a:bodyPr wrap="square" rtlCol="0">
            <a:spAutoFit/>
          </a:bodyPr>
          <a:lstStyle/>
          <a:p>
            <a:r>
              <a:rPr lang="en-AU" sz="1350" dirty="0">
                <a:solidFill>
                  <a:srgbClr val="FFC000"/>
                </a:solidFill>
              </a:rPr>
              <a:t>If achieve &gt;75% of travel on 3-star or better roads for all road users by 2030: </a:t>
            </a:r>
          </a:p>
          <a:p>
            <a:pPr marL="214313" indent="-214313">
              <a:buFont typeface="Arial" panose="020B0604020202020204" pitchFamily="34" charset="0"/>
              <a:buChar char="•"/>
            </a:pPr>
            <a:r>
              <a:rPr lang="en-AU" sz="1350" dirty="0">
                <a:solidFill>
                  <a:srgbClr val="FFC000"/>
                </a:solidFill>
              </a:rPr>
              <a:t>Saving of </a:t>
            </a:r>
            <a:r>
              <a:rPr lang="en-AU" sz="1350" b="1" dirty="0">
                <a:solidFill>
                  <a:schemeClr val="bg1"/>
                </a:solidFill>
              </a:rPr>
              <a:t>19,203 </a:t>
            </a:r>
            <a:r>
              <a:rPr lang="en-AU" sz="1350" dirty="0">
                <a:solidFill>
                  <a:srgbClr val="FFC000"/>
                </a:solidFill>
              </a:rPr>
              <a:t>per year </a:t>
            </a:r>
          </a:p>
          <a:p>
            <a:pPr marL="214313" indent="-214313">
              <a:buFont typeface="Arial" panose="020B0604020202020204" pitchFamily="34" charset="0"/>
              <a:buChar char="•"/>
            </a:pPr>
            <a:r>
              <a:rPr lang="en-AU" sz="1350" dirty="0">
                <a:solidFill>
                  <a:schemeClr val="bg1"/>
                </a:solidFill>
              </a:rPr>
              <a:t>Benefit to cost ratio of </a:t>
            </a:r>
            <a:r>
              <a:rPr lang="en-AU" sz="1350" b="1" dirty="0">
                <a:solidFill>
                  <a:schemeClr val="bg1"/>
                </a:solidFill>
              </a:rPr>
              <a:t>3</a:t>
            </a:r>
            <a:endParaRPr lang="en-GB" sz="1350" b="1" dirty="0">
              <a:solidFill>
                <a:schemeClr val="bg1"/>
              </a:solidFill>
            </a:endParaRPr>
          </a:p>
        </p:txBody>
      </p:sp>
      <p:sp>
        <p:nvSpPr>
          <p:cNvPr id="57" name="TextBox 56">
            <a:extLst>
              <a:ext uri="{FF2B5EF4-FFF2-40B4-BE49-F238E27FC236}">
                <a16:creationId xmlns:a16="http://schemas.microsoft.com/office/drawing/2014/main" id="{DD8F59FE-67F0-426D-973B-D86A3AC0EF57}"/>
              </a:ext>
            </a:extLst>
          </p:cNvPr>
          <p:cNvSpPr txBox="1"/>
          <p:nvPr/>
        </p:nvSpPr>
        <p:spPr>
          <a:xfrm>
            <a:off x="3180521" y="2686963"/>
            <a:ext cx="887423" cy="542456"/>
          </a:xfrm>
          <a:prstGeom prst="rect">
            <a:avLst/>
          </a:prstGeom>
          <a:noFill/>
        </p:spPr>
        <p:txBody>
          <a:bodyPr wrap="square" rtlCol="0">
            <a:spAutoFit/>
          </a:bodyPr>
          <a:lstStyle/>
          <a:p>
            <a:pPr algn="ctr"/>
            <a:r>
              <a:rPr lang="en-AU" sz="975" dirty="0">
                <a:solidFill>
                  <a:schemeClr val="bg1"/>
                </a:solidFill>
              </a:rPr>
              <a:t>25,000km </a:t>
            </a:r>
            <a:br>
              <a:rPr lang="en-AU" sz="975" dirty="0">
                <a:solidFill>
                  <a:schemeClr val="bg1"/>
                </a:solidFill>
              </a:rPr>
            </a:br>
            <a:r>
              <a:rPr lang="en-AU" sz="975" dirty="0">
                <a:solidFill>
                  <a:schemeClr val="bg1"/>
                </a:solidFill>
              </a:rPr>
              <a:t>Star Rating assessments</a:t>
            </a:r>
            <a:endParaRPr lang="en-GB" sz="975" dirty="0">
              <a:solidFill>
                <a:schemeClr val="bg1"/>
              </a:solidFill>
            </a:endParaRPr>
          </a:p>
        </p:txBody>
      </p:sp>
      <p:pic>
        <p:nvPicPr>
          <p:cNvPr id="2" name="Picture 1">
            <a:extLst>
              <a:ext uri="{FF2B5EF4-FFF2-40B4-BE49-F238E27FC236}">
                <a16:creationId xmlns:a16="http://schemas.microsoft.com/office/drawing/2014/main" id="{8A5EEB48-7929-46D1-BBF5-329601DC17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1284" y="0"/>
            <a:ext cx="1084480" cy="1178542"/>
          </a:xfrm>
          <a:prstGeom prst="rect">
            <a:avLst/>
          </a:prstGeom>
        </p:spPr>
      </p:pic>
      <p:pic>
        <p:nvPicPr>
          <p:cNvPr id="14" name="Picture 13">
            <a:extLst>
              <a:ext uri="{FF2B5EF4-FFF2-40B4-BE49-F238E27FC236}">
                <a16:creationId xmlns:a16="http://schemas.microsoft.com/office/drawing/2014/main" id="{CA9C1EAF-27BD-43C6-86CA-3686ADF0D16B}"/>
              </a:ext>
            </a:extLst>
          </p:cNvPr>
          <p:cNvPicPr>
            <a:picLocks noChangeAspect="1"/>
          </p:cNvPicPr>
          <p:nvPr/>
        </p:nvPicPr>
        <p:blipFill>
          <a:blip r:embed="rId5"/>
          <a:stretch>
            <a:fillRect/>
          </a:stretch>
        </p:blipFill>
        <p:spPr>
          <a:xfrm>
            <a:off x="8476041" y="1911254"/>
            <a:ext cx="424108" cy="424108"/>
          </a:xfrm>
          <a:prstGeom prst="rect">
            <a:avLst/>
          </a:prstGeom>
        </p:spPr>
      </p:pic>
      <p:pic>
        <p:nvPicPr>
          <p:cNvPr id="16" name="Picture 15">
            <a:extLst>
              <a:ext uri="{FF2B5EF4-FFF2-40B4-BE49-F238E27FC236}">
                <a16:creationId xmlns:a16="http://schemas.microsoft.com/office/drawing/2014/main" id="{69DB61EA-C9EE-432C-9B44-832270E0C389}"/>
              </a:ext>
            </a:extLst>
          </p:cNvPr>
          <p:cNvPicPr>
            <a:picLocks noChangeAspect="1"/>
          </p:cNvPicPr>
          <p:nvPr/>
        </p:nvPicPr>
        <p:blipFill>
          <a:blip r:embed="rId6"/>
          <a:stretch>
            <a:fillRect/>
          </a:stretch>
        </p:blipFill>
        <p:spPr>
          <a:xfrm>
            <a:off x="7272373" y="2033975"/>
            <a:ext cx="1137155" cy="251769"/>
          </a:xfrm>
          <a:prstGeom prst="rect">
            <a:avLst/>
          </a:prstGeom>
        </p:spPr>
      </p:pic>
      <p:pic>
        <p:nvPicPr>
          <p:cNvPr id="59" name="Picture 58">
            <a:extLst>
              <a:ext uri="{FF2B5EF4-FFF2-40B4-BE49-F238E27FC236}">
                <a16:creationId xmlns:a16="http://schemas.microsoft.com/office/drawing/2014/main" id="{7A0AFF3B-55DD-47E3-A207-AD29B724FCB5}"/>
              </a:ext>
            </a:extLst>
          </p:cNvPr>
          <p:cNvPicPr>
            <a:picLocks noChangeAspect="1"/>
          </p:cNvPicPr>
          <p:nvPr/>
        </p:nvPicPr>
        <p:blipFill>
          <a:blip r:embed="rId5"/>
          <a:stretch>
            <a:fillRect/>
          </a:stretch>
        </p:blipFill>
        <p:spPr>
          <a:xfrm>
            <a:off x="2730236" y="4455142"/>
            <a:ext cx="351583" cy="351583"/>
          </a:xfrm>
          <a:prstGeom prst="rect">
            <a:avLst/>
          </a:prstGeom>
        </p:spPr>
      </p:pic>
      <p:pic>
        <p:nvPicPr>
          <p:cNvPr id="60" name="Picture 59">
            <a:extLst>
              <a:ext uri="{FF2B5EF4-FFF2-40B4-BE49-F238E27FC236}">
                <a16:creationId xmlns:a16="http://schemas.microsoft.com/office/drawing/2014/main" id="{EE0CD9D8-CD8F-4EA2-8145-655261DFCAF6}"/>
              </a:ext>
            </a:extLst>
          </p:cNvPr>
          <p:cNvPicPr>
            <a:picLocks noChangeAspect="1"/>
          </p:cNvPicPr>
          <p:nvPr/>
        </p:nvPicPr>
        <p:blipFill>
          <a:blip r:embed="rId6"/>
          <a:stretch>
            <a:fillRect/>
          </a:stretch>
        </p:blipFill>
        <p:spPr>
          <a:xfrm>
            <a:off x="1638578" y="4539841"/>
            <a:ext cx="1004118" cy="222314"/>
          </a:xfrm>
          <a:prstGeom prst="rect">
            <a:avLst/>
          </a:prstGeom>
        </p:spPr>
      </p:pic>
      <p:pic>
        <p:nvPicPr>
          <p:cNvPr id="18" name="Picture 17">
            <a:extLst>
              <a:ext uri="{FF2B5EF4-FFF2-40B4-BE49-F238E27FC236}">
                <a16:creationId xmlns:a16="http://schemas.microsoft.com/office/drawing/2014/main" id="{54A3EB64-7C96-4ACD-97AE-409E6B733C08}"/>
              </a:ext>
            </a:extLst>
          </p:cNvPr>
          <p:cNvPicPr>
            <a:picLocks noChangeAspect="1"/>
          </p:cNvPicPr>
          <p:nvPr/>
        </p:nvPicPr>
        <p:blipFill>
          <a:blip r:embed="rId7"/>
          <a:stretch>
            <a:fillRect/>
          </a:stretch>
        </p:blipFill>
        <p:spPr>
          <a:xfrm>
            <a:off x="4772280" y="4437975"/>
            <a:ext cx="1017551" cy="345583"/>
          </a:xfrm>
          <a:prstGeom prst="rect">
            <a:avLst/>
          </a:prstGeom>
        </p:spPr>
      </p:pic>
      <p:pic>
        <p:nvPicPr>
          <p:cNvPr id="46" name="Picture 45">
            <a:extLst>
              <a:ext uri="{FF2B5EF4-FFF2-40B4-BE49-F238E27FC236}">
                <a16:creationId xmlns:a16="http://schemas.microsoft.com/office/drawing/2014/main" id="{12502ECC-B581-486A-815C-5166C65956A4}"/>
              </a:ext>
            </a:extLst>
          </p:cNvPr>
          <p:cNvPicPr>
            <a:picLocks noChangeAspect="1"/>
          </p:cNvPicPr>
          <p:nvPr/>
        </p:nvPicPr>
        <p:blipFill>
          <a:blip r:embed="rId8"/>
          <a:stretch>
            <a:fillRect/>
          </a:stretch>
        </p:blipFill>
        <p:spPr>
          <a:xfrm>
            <a:off x="3253997" y="4391117"/>
            <a:ext cx="1346105" cy="454848"/>
          </a:xfrm>
          <a:prstGeom prst="rect">
            <a:avLst/>
          </a:prstGeom>
        </p:spPr>
      </p:pic>
      <p:pic>
        <p:nvPicPr>
          <p:cNvPr id="62" name="Picture 61">
            <a:extLst>
              <a:ext uri="{FF2B5EF4-FFF2-40B4-BE49-F238E27FC236}">
                <a16:creationId xmlns:a16="http://schemas.microsoft.com/office/drawing/2014/main" id="{69959991-2104-4ADE-A670-B00562FB46ED}"/>
              </a:ext>
            </a:extLst>
          </p:cNvPr>
          <p:cNvPicPr>
            <a:picLocks noChangeAspect="1"/>
          </p:cNvPicPr>
          <p:nvPr/>
        </p:nvPicPr>
        <p:blipFill>
          <a:blip r:embed="rId9"/>
          <a:stretch>
            <a:fillRect/>
          </a:stretch>
        </p:blipFill>
        <p:spPr>
          <a:xfrm>
            <a:off x="5952199" y="4447249"/>
            <a:ext cx="350987" cy="350987"/>
          </a:xfrm>
          <a:prstGeom prst="rect">
            <a:avLst/>
          </a:prstGeom>
        </p:spPr>
      </p:pic>
      <p:pic>
        <p:nvPicPr>
          <p:cNvPr id="1024" name="Picture 1023">
            <a:extLst>
              <a:ext uri="{FF2B5EF4-FFF2-40B4-BE49-F238E27FC236}">
                <a16:creationId xmlns:a16="http://schemas.microsoft.com/office/drawing/2014/main" id="{BF1D2F7D-8FD8-42A6-9F91-E129AC8E9189}"/>
              </a:ext>
            </a:extLst>
          </p:cNvPr>
          <p:cNvPicPr>
            <a:picLocks noChangeAspect="1"/>
          </p:cNvPicPr>
          <p:nvPr/>
        </p:nvPicPr>
        <p:blipFill>
          <a:blip r:embed="rId10"/>
          <a:stretch>
            <a:fillRect/>
          </a:stretch>
        </p:blipFill>
        <p:spPr>
          <a:xfrm>
            <a:off x="6774871" y="2594367"/>
            <a:ext cx="2125277" cy="1593958"/>
          </a:xfrm>
          <a:prstGeom prst="rect">
            <a:avLst/>
          </a:prstGeom>
        </p:spPr>
      </p:pic>
      <p:grpSp>
        <p:nvGrpSpPr>
          <p:cNvPr id="67" name="Group 66">
            <a:extLst>
              <a:ext uri="{FF2B5EF4-FFF2-40B4-BE49-F238E27FC236}">
                <a16:creationId xmlns:a16="http://schemas.microsoft.com/office/drawing/2014/main" id="{B2E23649-1403-43C1-8BAE-5BE035686BD3}"/>
              </a:ext>
            </a:extLst>
          </p:cNvPr>
          <p:cNvGrpSpPr/>
          <p:nvPr/>
        </p:nvGrpSpPr>
        <p:grpSpPr>
          <a:xfrm>
            <a:off x="4969652" y="3312971"/>
            <a:ext cx="927605" cy="920916"/>
            <a:chOff x="1121570" y="4480332"/>
            <a:chExt cx="1236807" cy="1227888"/>
          </a:xfrm>
        </p:grpSpPr>
        <p:sp>
          <p:nvSpPr>
            <p:cNvPr id="68" name="Oval 67">
              <a:extLst>
                <a:ext uri="{FF2B5EF4-FFF2-40B4-BE49-F238E27FC236}">
                  <a16:creationId xmlns:a16="http://schemas.microsoft.com/office/drawing/2014/main" id="{2209A633-C427-406F-BEA2-181D22AB3EDC}"/>
                </a:ext>
              </a:extLst>
            </p:cNvPr>
            <p:cNvSpPr/>
            <p:nvPr/>
          </p:nvSpPr>
          <p:spPr>
            <a:xfrm>
              <a:off x="1186543" y="4539727"/>
              <a:ext cx="1118795" cy="1110727"/>
            </a:xfrm>
            <a:prstGeom prst="ellipse">
              <a:avLst/>
            </a:prstGeom>
            <a:solidFill>
              <a:srgbClr val="2F80A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69" name="Oval 68">
              <a:extLst>
                <a:ext uri="{FF2B5EF4-FFF2-40B4-BE49-F238E27FC236}">
                  <a16:creationId xmlns:a16="http://schemas.microsoft.com/office/drawing/2014/main" id="{D4376EBE-DB77-48A6-8756-68E14BC3B1FC}"/>
                </a:ext>
              </a:extLst>
            </p:cNvPr>
            <p:cNvSpPr/>
            <p:nvPr/>
          </p:nvSpPr>
          <p:spPr>
            <a:xfrm>
              <a:off x="1121570" y="4480332"/>
              <a:ext cx="1236807" cy="12278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73" name="TextBox 72">
            <a:extLst>
              <a:ext uri="{FF2B5EF4-FFF2-40B4-BE49-F238E27FC236}">
                <a16:creationId xmlns:a16="http://schemas.microsoft.com/office/drawing/2014/main" id="{A3948B62-6657-4DD0-8931-8B5591C4F0F3}"/>
              </a:ext>
            </a:extLst>
          </p:cNvPr>
          <p:cNvSpPr txBox="1"/>
          <p:nvPr/>
        </p:nvSpPr>
        <p:spPr>
          <a:xfrm>
            <a:off x="5004048" y="3453572"/>
            <a:ext cx="871877" cy="692497"/>
          </a:xfrm>
          <a:prstGeom prst="rect">
            <a:avLst/>
          </a:prstGeom>
          <a:noFill/>
        </p:spPr>
        <p:txBody>
          <a:bodyPr wrap="square" rtlCol="0">
            <a:spAutoFit/>
          </a:bodyPr>
          <a:lstStyle/>
          <a:p>
            <a:pPr algn="ctr"/>
            <a:r>
              <a:rPr lang="en-AU" sz="975" dirty="0">
                <a:solidFill>
                  <a:schemeClr val="bg1"/>
                </a:solidFill>
              </a:rPr>
              <a:t>Awarded IRF Global Road Achievement Award</a:t>
            </a:r>
            <a:endParaRPr lang="en-GB" sz="975" dirty="0">
              <a:solidFill>
                <a:schemeClr val="bg1"/>
              </a:solidFill>
            </a:endParaRPr>
          </a:p>
        </p:txBody>
      </p:sp>
      <p:sp>
        <p:nvSpPr>
          <p:cNvPr id="5" name="TextBox 4">
            <a:extLst>
              <a:ext uri="{FF2B5EF4-FFF2-40B4-BE49-F238E27FC236}">
                <a16:creationId xmlns:a16="http://schemas.microsoft.com/office/drawing/2014/main" id="{E0DF54B1-5569-114B-A2C6-97B8BDFF4A60}"/>
              </a:ext>
            </a:extLst>
          </p:cNvPr>
          <p:cNvSpPr txBox="1"/>
          <p:nvPr/>
        </p:nvSpPr>
        <p:spPr>
          <a:xfrm>
            <a:off x="8334103" y="494646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197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Vaccines for Roads">
            <a:extLst>
              <a:ext uri="{FF2B5EF4-FFF2-40B4-BE49-F238E27FC236}">
                <a16:creationId xmlns:a16="http://schemas.microsoft.com/office/drawing/2014/main" id="{19764EDC-1D6A-4CB8-ACBA-1B2F939EE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267" y="493064"/>
            <a:ext cx="1428750" cy="15644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DC8EE2B-1EB5-4FAA-B482-F8CF9936F471}"/>
              </a:ext>
            </a:extLst>
          </p:cNvPr>
          <p:cNvSpPr txBox="1">
            <a:spLocks/>
          </p:cNvSpPr>
          <p:nvPr/>
        </p:nvSpPr>
        <p:spPr>
          <a:xfrm>
            <a:off x="475525" y="328722"/>
            <a:ext cx="8192950" cy="540000"/>
          </a:xfrm>
          <a:prstGeom prst="rect">
            <a:avLst/>
          </a:prstGeom>
        </p:spPr>
        <p:txBody>
          <a:bodyPr lIns="0" tIns="0" rIns="0" bIns="0" anchor="t" anchorCtr="0">
            <a:normAutofit/>
          </a:bodyPr>
          <a:lstStyle>
            <a:lvl1pPr algn="l" defTabSz="457200" rtl="0" eaLnBrk="1" latinLnBrk="0" hangingPunct="1">
              <a:spcBef>
                <a:spcPct val="0"/>
              </a:spcBef>
              <a:buNone/>
              <a:defRPr sz="3200" b="1" i="0"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en-AU" sz="2100" b="0" dirty="0"/>
              <a:t>RAP History</a:t>
            </a:r>
          </a:p>
        </p:txBody>
      </p:sp>
      <p:sp>
        <p:nvSpPr>
          <p:cNvPr id="6" name="Freeform: Shape 5">
            <a:extLst>
              <a:ext uri="{FF2B5EF4-FFF2-40B4-BE49-F238E27FC236}">
                <a16:creationId xmlns:a16="http://schemas.microsoft.com/office/drawing/2014/main" id="{3A4907C8-413D-4269-8A0A-B1E2994094C8}"/>
              </a:ext>
            </a:extLst>
          </p:cNvPr>
          <p:cNvSpPr/>
          <p:nvPr/>
        </p:nvSpPr>
        <p:spPr>
          <a:xfrm flipH="1" flipV="1">
            <a:off x="651302" y="1215746"/>
            <a:ext cx="7754075" cy="2448093"/>
          </a:xfrm>
          <a:custGeom>
            <a:avLst/>
            <a:gdLst>
              <a:gd name="connsiteX0" fmla="*/ 1319212 w 7281862"/>
              <a:gd name="connsiteY0" fmla="*/ 0 h 2247900"/>
              <a:gd name="connsiteX1" fmla="*/ 0 w 7281862"/>
              <a:gd name="connsiteY1" fmla="*/ 519113 h 2247900"/>
              <a:gd name="connsiteX2" fmla="*/ 1633537 w 7281862"/>
              <a:gd name="connsiteY2" fmla="*/ 852488 h 2247900"/>
              <a:gd name="connsiteX3" fmla="*/ 3676650 w 7281862"/>
              <a:gd name="connsiteY3" fmla="*/ 1381125 h 2247900"/>
              <a:gd name="connsiteX4" fmla="*/ 3233737 w 7281862"/>
              <a:gd name="connsiteY4" fmla="*/ 1947863 h 2247900"/>
              <a:gd name="connsiteX5" fmla="*/ 4981575 w 7281862"/>
              <a:gd name="connsiteY5" fmla="*/ 2247900 h 2247900"/>
              <a:gd name="connsiteX6" fmla="*/ 7281862 w 7281862"/>
              <a:gd name="connsiteY6" fmla="*/ 2214563 h 2247900"/>
              <a:gd name="connsiteX7" fmla="*/ 4581525 w 7281862"/>
              <a:gd name="connsiteY7" fmla="*/ 2100263 h 2247900"/>
              <a:gd name="connsiteX8" fmla="*/ 3700462 w 7281862"/>
              <a:gd name="connsiteY8" fmla="*/ 1857375 h 2247900"/>
              <a:gd name="connsiteX9" fmla="*/ 3967162 w 7281862"/>
              <a:gd name="connsiteY9" fmla="*/ 1323975 h 2247900"/>
              <a:gd name="connsiteX10" fmla="*/ 1624012 w 7281862"/>
              <a:gd name="connsiteY10" fmla="*/ 709613 h 2247900"/>
              <a:gd name="connsiteX11" fmla="*/ 266700 w 7281862"/>
              <a:gd name="connsiteY11" fmla="*/ 500063 h 2247900"/>
              <a:gd name="connsiteX12" fmla="*/ 1319212 w 7281862"/>
              <a:gd name="connsiteY12" fmla="*/ 0 h 2247900"/>
              <a:gd name="connsiteX0" fmla="*/ 1320722 w 7283372"/>
              <a:gd name="connsiteY0" fmla="*/ 0 h 2247900"/>
              <a:gd name="connsiteX1" fmla="*/ 1510 w 7283372"/>
              <a:gd name="connsiteY1" fmla="*/ 519113 h 2247900"/>
              <a:gd name="connsiteX2" fmla="*/ 1635047 w 7283372"/>
              <a:gd name="connsiteY2" fmla="*/ 852488 h 2247900"/>
              <a:gd name="connsiteX3" fmla="*/ 3678160 w 7283372"/>
              <a:gd name="connsiteY3" fmla="*/ 1381125 h 2247900"/>
              <a:gd name="connsiteX4" fmla="*/ 3235247 w 7283372"/>
              <a:gd name="connsiteY4" fmla="*/ 1947863 h 2247900"/>
              <a:gd name="connsiteX5" fmla="*/ 4983085 w 7283372"/>
              <a:gd name="connsiteY5" fmla="*/ 2247900 h 2247900"/>
              <a:gd name="connsiteX6" fmla="*/ 7283372 w 7283372"/>
              <a:gd name="connsiteY6" fmla="*/ 2214563 h 2247900"/>
              <a:gd name="connsiteX7" fmla="*/ 4583035 w 7283372"/>
              <a:gd name="connsiteY7" fmla="*/ 2100263 h 2247900"/>
              <a:gd name="connsiteX8" fmla="*/ 3701972 w 7283372"/>
              <a:gd name="connsiteY8" fmla="*/ 1857375 h 2247900"/>
              <a:gd name="connsiteX9" fmla="*/ 3968672 w 7283372"/>
              <a:gd name="connsiteY9" fmla="*/ 1323975 h 2247900"/>
              <a:gd name="connsiteX10" fmla="*/ 1625522 w 7283372"/>
              <a:gd name="connsiteY10" fmla="*/ 709613 h 2247900"/>
              <a:gd name="connsiteX11" fmla="*/ 268210 w 7283372"/>
              <a:gd name="connsiteY11" fmla="*/ 500063 h 2247900"/>
              <a:gd name="connsiteX12" fmla="*/ 1320722 w 7283372"/>
              <a:gd name="connsiteY12" fmla="*/ 0 h 2247900"/>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3372"/>
              <a:gd name="connsiteY0" fmla="*/ 19 h 2247919"/>
              <a:gd name="connsiteX1" fmla="*/ 1510 w 7283372"/>
              <a:gd name="connsiteY1" fmla="*/ 519132 h 2247919"/>
              <a:gd name="connsiteX2" fmla="*/ 1635047 w 7283372"/>
              <a:gd name="connsiteY2" fmla="*/ 852507 h 2247919"/>
              <a:gd name="connsiteX3" fmla="*/ 3678160 w 7283372"/>
              <a:gd name="connsiteY3" fmla="*/ 1381144 h 2247919"/>
              <a:gd name="connsiteX4" fmla="*/ 3235247 w 7283372"/>
              <a:gd name="connsiteY4" fmla="*/ 1947882 h 2247919"/>
              <a:gd name="connsiteX5" fmla="*/ 4983085 w 7283372"/>
              <a:gd name="connsiteY5" fmla="*/ 2247919 h 2247919"/>
              <a:gd name="connsiteX6" fmla="*/ 7283372 w 7283372"/>
              <a:gd name="connsiteY6" fmla="*/ 2214582 h 2247919"/>
              <a:gd name="connsiteX7" fmla="*/ 4583035 w 7283372"/>
              <a:gd name="connsiteY7" fmla="*/ 2100282 h 2247919"/>
              <a:gd name="connsiteX8" fmla="*/ 3701972 w 7283372"/>
              <a:gd name="connsiteY8" fmla="*/ 1857394 h 2247919"/>
              <a:gd name="connsiteX9" fmla="*/ 3968672 w 7283372"/>
              <a:gd name="connsiteY9" fmla="*/ 1323994 h 2247919"/>
              <a:gd name="connsiteX10" fmla="*/ 1625522 w 7283372"/>
              <a:gd name="connsiteY10" fmla="*/ 709632 h 2247919"/>
              <a:gd name="connsiteX11" fmla="*/ 268210 w 7283372"/>
              <a:gd name="connsiteY11" fmla="*/ 500082 h 2247919"/>
              <a:gd name="connsiteX12" fmla="*/ 1320722 w 7283372"/>
              <a:gd name="connsiteY12" fmla="*/ 19 h 2247919"/>
              <a:gd name="connsiteX0" fmla="*/ 1320722 w 7285191"/>
              <a:gd name="connsiteY0" fmla="*/ 19 h 2289481"/>
              <a:gd name="connsiteX1" fmla="*/ 1510 w 7285191"/>
              <a:gd name="connsiteY1" fmla="*/ 519132 h 2289481"/>
              <a:gd name="connsiteX2" fmla="*/ 1635047 w 7285191"/>
              <a:gd name="connsiteY2" fmla="*/ 852507 h 2289481"/>
              <a:gd name="connsiteX3" fmla="*/ 3678160 w 7285191"/>
              <a:gd name="connsiteY3" fmla="*/ 1381144 h 2289481"/>
              <a:gd name="connsiteX4" fmla="*/ 3235247 w 7285191"/>
              <a:gd name="connsiteY4" fmla="*/ 1947882 h 2289481"/>
              <a:gd name="connsiteX5" fmla="*/ 4983085 w 7285191"/>
              <a:gd name="connsiteY5" fmla="*/ 2247919 h 2289481"/>
              <a:gd name="connsiteX6" fmla="*/ 7283372 w 7285191"/>
              <a:gd name="connsiteY6" fmla="*/ 2214582 h 2289481"/>
              <a:gd name="connsiteX7" fmla="*/ 4583035 w 7285191"/>
              <a:gd name="connsiteY7" fmla="*/ 2100282 h 2289481"/>
              <a:gd name="connsiteX8" fmla="*/ 3701972 w 7285191"/>
              <a:gd name="connsiteY8" fmla="*/ 1857394 h 2289481"/>
              <a:gd name="connsiteX9" fmla="*/ 3968672 w 7285191"/>
              <a:gd name="connsiteY9" fmla="*/ 1323994 h 2289481"/>
              <a:gd name="connsiteX10" fmla="*/ 1625522 w 7285191"/>
              <a:gd name="connsiteY10" fmla="*/ 709632 h 2289481"/>
              <a:gd name="connsiteX11" fmla="*/ 268210 w 7285191"/>
              <a:gd name="connsiteY11" fmla="*/ 500082 h 2289481"/>
              <a:gd name="connsiteX12" fmla="*/ 1320722 w 7285191"/>
              <a:gd name="connsiteY12" fmla="*/ 19 h 2289481"/>
              <a:gd name="connsiteX0" fmla="*/ 1320722 w 7285234"/>
              <a:gd name="connsiteY0" fmla="*/ 19 h 2252316"/>
              <a:gd name="connsiteX1" fmla="*/ 1510 w 7285234"/>
              <a:gd name="connsiteY1" fmla="*/ 519132 h 2252316"/>
              <a:gd name="connsiteX2" fmla="*/ 1635047 w 7285234"/>
              <a:gd name="connsiteY2" fmla="*/ 852507 h 2252316"/>
              <a:gd name="connsiteX3" fmla="*/ 3678160 w 7285234"/>
              <a:gd name="connsiteY3" fmla="*/ 1381144 h 2252316"/>
              <a:gd name="connsiteX4" fmla="*/ 3235247 w 7285234"/>
              <a:gd name="connsiteY4" fmla="*/ 1947882 h 2252316"/>
              <a:gd name="connsiteX5" fmla="*/ 4983085 w 7285234"/>
              <a:gd name="connsiteY5" fmla="*/ 2247919 h 2252316"/>
              <a:gd name="connsiteX6" fmla="*/ 7283372 w 7285234"/>
              <a:gd name="connsiteY6" fmla="*/ 2214582 h 2252316"/>
              <a:gd name="connsiteX7" fmla="*/ 4583035 w 7285234"/>
              <a:gd name="connsiteY7" fmla="*/ 2100282 h 2252316"/>
              <a:gd name="connsiteX8" fmla="*/ 3701972 w 7285234"/>
              <a:gd name="connsiteY8" fmla="*/ 1857394 h 2252316"/>
              <a:gd name="connsiteX9" fmla="*/ 3968672 w 7285234"/>
              <a:gd name="connsiteY9" fmla="*/ 1323994 h 2252316"/>
              <a:gd name="connsiteX10" fmla="*/ 1625522 w 7285234"/>
              <a:gd name="connsiteY10" fmla="*/ 709632 h 2252316"/>
              <a:gd name="connsiteX11" fmla="*/ 268210 w 7285234"/>
              <a:gd name="connsiteY11" fmla="*/ 500082 h 2252316"/>
              <a:gd name="connsiteX12" fmla="*/ 1320722 w 7285234"/>
              <a:gd name="connsiteY12" fmla="*/ 19 h 2252316"/>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68672 w 7283372"/>
              <a:gd name="connsiteY9" fmla="*/ 1323994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68672 w 7283372"/>
              <a:gd name="connsiteY9" fmla="*/ 1323994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68672 w 7283372"/>
              <a:gd name="connsiteY9" fmla="*/ 1323994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68672 w 7283372"/>
              <a:gd name="connsiteY9" fmla="*/ 1323994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68672 w 7283372"/>
              <a:gd name="connsiteY9" fmla="*/ 1323994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9147 w 7283372"/>
              <a:gd name="connsiteY9" fmla="*/ 1309706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4384 w 7283372"/>
              <a:gd name="connsiteY9" fmla="*/ 1338281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954384 w 7283372"/>
              <a:gd name="connsiteY9" fmla="*/ 1338281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825797 w 7283372"/>
              <a:gd name="connsiteY9" fmla="*/ 1190643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825797 w 7283372"/>
              <a:gd name="connsiteY9" fmla="*/ 1190643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830560 w 7283372"/>
              <a:gd name="connsiteY9" fmla="*/ 1147780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701972 w 7283372"/>
              <a:gd name="connsiteY8" fmla="*/ 1857394 h 2254370"/>
              <a:gd name="connsiteX9" fmla="*/ 3830560 w 7283372"/>
              <a:gd name="connsiteY9" fmla="*/ 1147780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687684 w 7283372"/>
              <a:gd name="connsiteY8" fmla="*/ 1885969 h 2254370"/>
              <a:gd name="connsiteX9" fmla="*/ 3830560 w 7283372"/>
              <a:gd name="connsiteY9" fmla="*/ 1147780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0722 w 7283372"/>
              <a:gd name="connsiteY0" fmla="*/ 19 h 2254370"/>
              <a:gd name="connsiteX1" fmla="*/ 1510 w 7283372"/>
              <a:gd name="connsiteY1" fmla="*/ 519132 h 2254370"/>
              <a:gd name="connsiteX2" fmla="*/ 1635047 w 7283372"/>
              <a:gd name="connsiteY2" fmla="*/ 852507 h 2254370"/>
              <a:gd name="connsiteX3" fmla="*/ 3678160 w 7283372"/>
              <a:gd name="connsiteY3" fmla="*/ 1381144 h 2254370"/>
              <a:gd name="connsiteX4" fmla="*/ 3235247 w 7283372"/>
              <a:gd name="connsiteY4" fmla="*/ 1947882 h 2254370"/>
              <a:gd name="connsiteX5" fmla="*/ 4983085 w 7283372"/>
              <a:gd name="connsiteY5" fmla="*/ 2247919 h 2254370"/>
              <a:gd name="connsiteX6" fmla="*/ 7283372 w 7283372"/>
              <a:gd name="connsiteY6" fmla="*/ 2214582 h 2254370"/>
              <a:gd name="connsiteX7" fmla="*/ 4583035 w 7283372"/>
              <a:gd name="connsiteY7" fmla="*/ 2100282 h 2254370"/>
              <a:gd name="connsiteX8" fmla="*/ 3687684 w 7283372"/>
              <a:gd name="connsiteY8" fmla="*/ 1885969 h 2254370"/>
              <a:gd name="connsiteX9" fmla="*/ 3830560 w 7283372"/>
              <a:gd name="connsiteY9" fmla="*/ 1147780 h 2254370"/>
              <a:gd name="connsiteX10" fmla="*/ 1625522 w 7283372"/>
              <a:gd name="connsiteY10" fmla="*/ 709632 h 2254370"/>
              <a:gd name="connsiteX11" fmla="*/ 268210 w 7283372"/>
              <a:gd name="connsiteY11" fmla="*/ 500082 h 2254370"/>
              <a:gd name="connsiteX12" fmla="*/ 1320722 w 7283372"/>
              <a:gd name="connsiteY12" fmla="*/ 19 h 2254370"/>
              <a:gd name="connsiteX0" fmla="*/ 1322317 w 7284967"/>
              <a:gd name="connsiteY0" fmla="*/ 19 h 2254370"/>
              <a:gd name="connsiteX1" fmla="*/ 3105 w 7284967"/>
              <a:gd name="connsiteY1" fmla="*/ 519132 h 2254370"/>
              <a:gd name="connsiteX2" fmla="*/ 1636642 w 7284967"/>
              <a:gd name="connsiteY2" fmla="*/ 852507 h 2254370"/>
              <a:gd name="connsiteX3" fmla="*/ 3679755 w 7284967"/>
              <a:gd name="connsiteY3" fmla="*/ 1381144 h 2254370"/>
              <a:gd name="connsiteX4" fmla="*/ 3236842 w 7284967"/>
              <a:gd name="connsiteY4" fmla="*/ 1947882 h 2254370"/>
              <a:gd name="connsiteX5" fmla="*/ 4984680 w 7284967"/>
              <a:gd name="connsiteY5" fmla="*/ 2247919 h 2254370"/>
              <a:gd name="connsiteX6" fmla="*/ 7284967 w 7284967"/>
              <a:gd name="connsiteY6" fmla="*/ 2214582 h 2254370"/>
              <a:gd name="connsiteX7" fmla="*/ 4584630 w 7284967"/>
              <a:gd name="connsiteY7" fmla="*/ 2100282 h 2254370"/>
              <a:gd name="connsiteX8" fmla="*/ 3689279 w 7284967"/>
              <a:gd name="connsiteY8" fmla="*/ 1885969 h 2254370"/>
              <a:gd name="connsiteX9" fmla="*/ 3832155 w 7284967"/>
              <a:gd name="connsiteY9" fmla="*/ 1147780 h 2254370"/>
              <a:gd name="connsiteX10" fmla="*/ 1627117 w 7284967"/>
              <a:gd name="connsiteY10" fmla="*/ 709632 h 2254370"/>
              <a:gd name="connsiteX11" fmla="*/ 269805 w 7284967"/>
              <a:gd name="connsiteY11" fmla="*/ 500082 h 2254370"/>
              <a:gd name="connsiteX12" fmla="*/ 1322317 w 7284967"/>
              <a:gd name="connsiteY12" fmla="*/ 19 h 2254370"/>
              <a:gd name="connsiteX0" fmla="*/ 1331821 w 7294471"/>
              <a:gd name="connsiteY0" fmla="*/ 19 h 2254370"/>
              <a:gd name="connsiteX1" fmla="*/ 3084 w 7294471"/>
              <a:gd name="connsiteY1" fmla="*/ 571520 h 2254370"/>
              <a:gd name="connsiteX2" fmla="*/ 1646146 w 7294471"/>
              <a:gd name="connsiteY2" fmla="*/ 852507 h 2254370"/>
              <a:gd name="connsiteX3" fmla="*/ 3689259 w 7294471"/>
              <a:gd name="connsiteY3" fmla="*/ 1381144 h 2254370"/>
              <a:gd name="connsiteX4" fmla="*/ 3246346 w 7294471"/>
              <a:gd name="connsiteY4" fmla="*/ 1947882 h 2254370"/>
              <a:gd name="connsiteX5" fmla="*/ 4994184 w 7294471"/>
              <a:gd name="connsiteY5" fmla="*/ 2247919 h 2254370"/>
              <a:gd name="connsiteX6" fmla="*/ 7294471 w 7294471"/>
              <a:gd name="connsiteY6" fmla="*/ 2214582 h 2254370"/>
              <a:gd name="connsiteX7" fmla="*/ 4594134 w 7294471"/>
              <a:gd name="connsiteY7" fmla="*/ 2100282 h 2254370"/>
              <a:gd name="connsiteX8" fmla="*/ 3698783 w 7294471"/>
              <a:gd name="connsiteY8" fmla="*/ 1885969 h 2254370"/>
              <a:gd name="connsiteX9" fmla="*/ 3841659 w 7294471"/>
              <a:gd name="connsiteY9" fmla="*/ 1147780 h 2254370"/>
              <a:gd name="connsiteX10" fmla="*/ 1636621 w 7294471"/>
              <a:gd name="connsiteY10" fmla="*/ 709632 h 2254370"/>
              <a:gd name="connsiteX11" fmla="*/ 279309 w 7294471"/>
              <a:gd name="connsiteY11" fmla="*/ 500082 h 2254370"/>
              <a:gd name="connsiteX12" fmla="*/ 1331821 w 7294471"/>
              <a:gd name="connsiteY12" fmla="*/ 19 h 2254370"/>
              <a:gd name="connsiteX0" fmla="*/ 1331821 w 7294471"/>
              <a:gd name="connsiteY0" fmla="*/ 19 h 2254370"/>
              <a:gd name="connsiteX1" fmla="*/ 3084 w 7294471"/>
              <a:gd name="connsiteY1" fmla="*/ 571520 h 2254370"/>
              <a:gd name="connsiteX2" fmla="*/ 1646146 w 7294471"/>
              <a:gd name="connsiteY2" fmla="*/ 852507 h 2254370"/>
              <a:gd name="connsiteX3" fmla="*/ 3689259 w 7294471"/>
              <a:gd name="connsiteY3" fmla="*/ 1381144 h 2254370"/>
              <a:gd name="connsiteX4" fmla="*/ 3246346 w 7294471"/>
              <a:gd name="connsiteY4" fmla="*/ 1947882 h 2254370"/>
              <a:gd name="connsiteX5" fmla="*/ 4994184 w 7294471"/>
              <a:gd name="connsiteY5" fmla="*/ 2247919 h 2254370"/>
              <a:gd name="connsiteX6" fmla="*/ 7294471 w 7294471"/>
              <a:gd name="connsiteY6" fmla="*/ 2214582 h 2254370"/>
              <a:gd name="connsiteX7" fmla="*/ 4594134 w 7294471"/>
              <a:gd name="connsiteY7" fmla="*/ 2100282 h 2254370"/>
              <a:gd name="connsiteX8" fmla="*/ 3698783 w 7294471"/>
              <a:gd name="connsiteY8" fmla="*/ 1885969 h 2254370"/>
              <a:gd name="connsiteX9" fmla="*/ 3841659 w 7294471"/>
              <a:gd name="connsiteY9" fmla="*/ 1147780 h 2254370"/>
              <a:gd name="connsiteX10" fmla="*/ 1636621 w 7294471"/>
              <a:gd name="connsiteY10" fmla="*/ 709632 h 2254370"/>
              <a:gd name="connsiteX11" fmla="*/ 279309 w 7294471"/>
              <a:gd name="connsiteY11" fmla="*/ 500082 h 2254370"/>
              <a:gd name="connsiteX12" fmla="*/ 1331821 w 7294471"/>
              <a:gd name="connsiteY12" fmla="*/ 19 h 2254370"/>
              <a:gd name="connsiteX0" fmla="*/ 1331821 w 7294471"/>
              <a:gd name="connsiteY0" fmla="*/ 19 h 2254370"/>
              <a:gd name="connsiteX1" fmla="*/ 3084 w 7294471"/>
              <a:gd name="connsiteY1" fmla="*/ 571520 h 2254370"/>
              <a:gd name="connsiteX2" fmla="*/ 1646146 w 7294471"/>
              <a:gd name="connsiteY2" fmla="*/ 852507 h 2254370"/>
              <a:gd name="connsiteX3" fmla="*/ 3689259 w 7294471"/>
              <a:gd name="connsiteY3" fmla="*/ 1381144 h 2254370"/>
              <a:gd name="connsiteX4" fmla="*/ 3246346 w 7294471"/>
              <a:gd name="connsiteY4" fmla="*/ 1947882 h 2254370"/>
              <a:gd name="connsiteX5" fmla="*/ 4994184 w 7294471"/>
              <a:gd name="connsiteY5" fmla="*/ 2247919 h 2254370"/>
              <a:gd name="connsiteX6" fmla="*/ 7294471 w 7294471"/>
              <a:gd name="connsiteY6" fmla="*/ 2214582 h 2254370"/>
              <a:gd name="connsiteX7" fmla="*/ 4594134 w 7294471"/>
              <a:gd name="connsiteY7" fmla="*/ 2100282 h 2254370"/>
              <a:gd name="connsiteX8" fmla="*/ 3698783 w 7294471"/>
              <a:gd name="connsiteY8" fmla="*/ 1885969 h 2254370"/>
              <a:gd name="connsiteX9" fmla="*/ 3841659 w 7294471"/>
              <a:gd name="connsiteY9" fmla="*/ 1147780 h 2254370"/>
              <a:gd name="connsiteX10" fmla="*/ 1636621 w 7294471"/>
              <a:gd name="connsiteY10" fmla="*/ 709632 h 2254370"/>
              <a:gd name="connsiteX11" fmla="*/ 279309 w 7294471"/>
              <a:gd name="connsiteY11" fmla="*/ 500082 h 2254370"/>
              <a:gd name="connsiteX12" fmla="*/ 1331821 w 7294471"/>
              <a:gd name="connsiteY12" fmla="*/ 19 h 2254370"/>
              <a:gd name="connsiteX0" fmla="*/ 1331821 w 7294471"/>
              <a:gd name="connsiteY0" fmla="*/ 19 h 2254370"/>
              <a:gd name="connsiteX1" fmla="*/ 3084 w 7294471"/>
              <a:gd name="connsiteY1" fmla="*/ 571520 h 2254370"/>
              <a:gd name="connsiteX2" fmla="*/ 1646146 w 7294471"/>
              <a:gd name="connsiteY2" fmla="*/ 852507 h 2254370"/>
              <a:gd name="connsiteX3" fmla="*/ 3684496 w 7294471"/>
              <a:gd name="connsiteY3" fmla="*/ 1362094 h 2254370"/>
              <a:gd name="connsiteX4" fmla="*/ 3246346 w 7294471"/>
              <a:gd name="connsiteY4" fmla="*/ 1947882 h 2254370"/>
              <a:gd name="connsiteX5" fmla="*/ 4994184 w 7294471"/>
              <a:gd name="connsiteY5" fmla="*/ 2247919 h 2254370"/>
              <a:gd name="connsiteX6" fmla="*/ 7294471 w 7294471"/>
              <a:gd name="connsiteY6" fmla="*/ 2214582 h 2254370"/>
              <a:gd name="connsiteX7" fmla="*/ 4594134 w 7294471"/>
              <a:gd name="connsiteY7" fmla="*/ 2100282 h 2254370"/>
              <a:gd name="connsiteX8" fmla="*/ 3698783 w 7294471"/>
              <a:gd name="connsiteY8" fmla="*/ 1885969 h 2254370"/>
              <a:gd name="connsiteX9" fmla="*/ 3841659 w 7294471"/>
              <a:gd name="connsiteY9" fmla="*/ 1147780 h 2254370"/>
              <a:gd name="connsiteX10" fmla="*/ 1636621 w 7294471"/>
              <a:gd name="connsiteY10" fmla="*/ 709632 h 2254370"/>
              <a:gd name="connsiteX11" fmla="*/ 279309 w 7294471"/>
              <a:gd name="connsiteY11" fmla="*/ 500082 h 2254370"/>
              <a:gd name="connsiteX12" fmla="*/ 1331821 w 7294471"/>
              <a:gd name="connsiteY12" fmla="*/ 19 h 2254370"/>
              <a:gd name="connsiteX0" fmla="*/ 1331821 w 7294471"/>
              <a:gd name="connsiteY0" fmla="*/ 19 h 2254370"/>
              <a:gd name="connsiteX1" fmla="*/ 3084 w 7294471"/>
              <a:gd name="connsiteY1" fmla="*/ 571520 h 2254370"/>
              <a:gd name="connsiteX2" fmla="*/ 1646146 w 7294471"/>
              <a:gd name="connsiteY2" fmla="*/ 852507 h 2254370"/>
              <a:gd name="connsiteX3" fmla="*/ 3684496 w 7294471"/>
              <a:gd name="connsiteY3" fmla="*/ 1362094 h 2254370"/>
              <a:gd name="connsiteX4" fmla="*/ 3246346 w 7294471"/>
              <a:gd name="connsiteY4" fmla="*/ 1947882 h 2254370"/>
              <a:gd name="connsiteX5" fmla="*/ 4994184 w 7294471"/>
              <a:gd name="connsiteY5" fmla="*/ 2247919 h 2254370"/>
              <a:gd name="connsiteX6" fmla="*/ 7294471 w 7294471"/>
              <a:gd name="connsiteY6" fmla="*/ 2214582 h 2254370"/>
              <a:gd name="connsiteX7" fmla="*/ 4594134 w 7294471"/>
              <a:gd name="connsiteY7" fmla="*/ 2100282 h 2254370"/>
              <a:gd name="connsiteX8" fmla="*/ 3698783 w 7294471"/>
              <a:gd name="connsiteY8" fmla="*/ 1885969 h 2254370"/>
              <a:gd name="connsiteX9" fmla="*/ 3841659 w 7294471"/>
              <a:gd name="connsiteY9" fmla="*/ 1147780 h 2254370"/>
              <a:gd name="connsiteX10" fmla="*/ 1636621 w 7294471"/>
              <a:gd name="connsiteY10" fmla="*/ 709632 h 2254370"/>
              <a:gd name="connsiteX11" fmla="*/ 279309 w 7294471"/>
              <a:gd name="connsiteY11" fmla="*/ 500082 h 2254370"/>
              <a:gd name="connsiteX12" fmla="*/ 1331821 w 7294471"/>
              <a:gd name="connsiteY12" fmla="*/ 19 h 2254370"/>
              <a:gd name="connsiteX0" fmla="*/ 1331821 w 7294471"/>
              <a:gd name="connsiteY0" fmla="*/ 19 h 2264200"/>
              <a:gd name="connsiteX1" fmla="*/ 3084 w 7294471"/>
              <a:gd name="connsiteY1" fmla="*/ 571520 h 2264200"/>
              <a:gd name="connsiteX2" fmla="*/ 1646146 w 7294471"/>
              <a:gd name="connsiteY2" fmla="*/ 852507 h 2264200"/>
              <a:gd name="connsiteX3" fmla="*/ 3684496 w 7294471"/>
              <a:gd name="connsiteY3" fmla="*/ 1362094 h 2264200"/>
              <a:gd name="connsiteX4" fmla="*/ 3255871 w 7294471"/>
              <a:gd name="connsiteY4" fmla="*/ 1995507 h 2264200"/>
              <a:gd name="connsiteX5" fmla="*/ 4994184 w 7294471"/>
              <a:gd name="connsiteY5" fmla="*/ 2247919 h 2264200"/>
              <a:gd name="connsiteX6" fmla="*/ 7294471 w 7294471"/>
              <a:gd name="connsiteY6" fmla="*/ 2214582 h 2264200"/>
              <a:gd name="connsiteX7" fmla="*/ 4594134 w 7294471"/>
              <a:gd name="connsiteY7" fmla="*/ 2100282 h 2264200"/>
              <a:gd name="connsiteX8" fmla="*/ 3698783 w 7294471"/>
              <a:gd name="connsiteY8" fmla="*/ 1885969 h 2264200"/>
              <a:gd name="connsiteX9" fmla="*/ 3841659 w 7294471"/>
              <a:gd name="connsiteY9" fmla="*/ 1147780 h 2264200"/>
              <a:gd name="connsiteX10" fmla="*/ 1636621 w 7294471"/>
              <a:gd name="connsiteY10" fmla="*/ 709632 h 2264200"/>
              <a:gd name="connsiteX11" fmla="*/ 279309 w 7294471"/>
              <a:gd name="connsiteY11" fmla="*/ 500082 h 2264200"/>
              <a:gd name="connsiteX12" fmla="*/ 1331821 w 7294471"/>
              <a:gd name="connsiteY12" fmla="*/ 19 h 2264200"/>
              <a:gd name="connsiteX0" fmla="*/ 1331821 w 7294471"/>
              <a:gd name="connsiteY0" fmla="*/ 19 h 2264200"/>
              <a:gd name="connsiteX1" fmla="*/ 3084 w 7294471"/>
              <a:gd name="connsiteY1" fmla="*/ 571520 h 2264200"/>
              <a:gd name="connsiteX2" fmla="*/ 1646146 w 7294471"/>
              <a:gd name="connsiteY2" fmla="*/ 852507 h 2264200"/>
              <a:gd name="connsiteX3" fmla="*/ 3684496 w 7294471"/>
              <a:gd name="connsiteY3" fmla="*/ 1362094 h 2264200"/>
              <a:gd name="connsiteX4" fmla="*/ 3255871 w 7294471"/>
              <a:gd name="connsiteY4" fmla="*/ 1995507 h 2264200"/>
              <a:gd name="connsiteX5" fmla="*/ 4994184 w 7294471"/>
              <a:gd name="connsiteY5" fmla="*/ 2247919 h 2264200"/>
              <a:gd name="connsiteX6" fmla="*/ 7294471 w 7294471"/>
              <a:gd name="connsiteY6" fmla="*/ 2214582 h 2264200"/>
              <a:gd name="connsiteX7" fmla="*/ 4594134 w 7294471"/>
              <a:gd name="connsiteY7" fmla="*/ 2100282 h 2264200"/>
              <a:gd name="connsiteX8" fmla="*/ 3698783 w 7294471"/>
              <a:gd name="connsiteY8" fmla="*/ 1885969 h 2264200"/>
              <a:gd name="connsiteX9" fmla="*/ 3841659 w 7294471"/>
              <a:gd name="connsiteY9" fmla="*/ 1147780 h 2264200"/>
              <a:gd name="connsiteX10" fmla="*/ 1636621 w 7294471"/>
              <a:gd name="connsiteY10" fmla="*/ 709632 h 2264200"/>
              <a:gd name="connsiteX11" fmla="*/ 279309 w 7294471"/>
              <a:gd name="connsiteY11" fmla="*/ 500082 h 2264200"/>
              <a:gd name="connsiteX12" fmla="*/ 1331821 w 7294471"/>
              <a:gd name="connsiteY12" fmla="*/ 19 h 2264200"/>
              <a:gd name="connsiteX0" fmla="*/ 1331821 w 7294471"/>
              <a:gd name="connsiteY0" fmla="*/ 19 h 2264200"/>
              <a:gd name="connsiteX1" fmla="*/ 3084 w 7294471"/>
              <a:gd name="connsiteY1" fmla="*/ 571520 h 2264200"/>
              <a:gd name="connsiteX2" fmla="*/ 1646146 w 7294471"/>
              <a:gd name="connsiteY2" fmla="*/ 852507 h 2264200"/>
              <a:gd name="connsiteX3" fmla="*/ 3684496 w 7294471"/>
              <a:gd name="connsiteY3" fmla="*/ 1362094 h 2264200"/>
              <a:gd name="connsiteX4" fmla="*/ 3255871 w 7294471"/>
              <a:gd name="connsiteY4" fmla="*/ 1995507 h 2264200"/>
              <a:gd name="connsiteX5" fmla="*/ 4994184 w 7294471"/>
              <a:gd name="connsiteY5" fmla="*/ 2247919 h 2264200"/>
              <a:gd name="connsiteX6" fmla="*/ 7294471 w 7294471"/>
              <a:gd name="connsiteY6" fmla="*/ 2214582 h 2264200"/>
              <a:gd name="connsiteX7" fmla="*/ 4594134 w 7294471"/>
              <a:gd name="connsiteY7" fmla="*/ 2100282 h 2264200"/>
              <a:gd name="connsiteX8" fmla="*/ 3698783 w 7294471"/>
              <a:gd name="connsiteY8" fmla="*/ 1885969 h 2264200"/>
              <a:gd name="connsiteX9" fmla="*/ 3841659 w 7294471"/>
              <a:gd name="connsiteY9" fmla="*/ 1147780 h 2264200"/>
              <a:gd name="connsiteX10" fmla="*/ 1636621 w 7294471"/>
              <a:gd name="connsiteY10" fmla="*/ 709632 h 2264200"/>
              <a:gd name="connsiteX11" fmla="*/ 279309 w 7294471"/>
              <a:gd name="connsiteY11" fmla="*/ 500082 h 2264200"/>
              <a:gd name="connsiteX12" fmla="*/ 1331821 w 7294471"/>
              <a:gd name="connsiteY12" fmla="*/ 19 h 2264200"/>
              <a:gd name="connsiteX0" fmla="*/ 1331821 w 7294471"/>
              <a:gd name="connsiteY0" fmla="*/ 19 h 2264200"/>
              <a:gd name="connsiteX1" fmla="*/ 3084 w 7294471"/>
              <a:gd name="connsiteY1" fmla="*/ 571520 h 2264200"/>
              <a:gd name="connsiteX2" fmla="*/ 1646146 w 7294471"/>
              <a:gd name="connsiteY2" fmla="*/ 852507 h 2264200"/>
              <a:gd name="connsiteX3" fmla="*/ 3684496 w 7294471"/>
              <a:gd name="connsiteY3" fmla="*/ 1362094 h 2264200"/>
              <a:gd name="connsiteX4" fmla="*/ 3255871 w 7294471"/>
              <a:gd name="connsiteY4" fmla="*/ 1995507 h 2264200"/>
              <a:gd name="connsiteX5" fmla="*/ 4994184 w 7294471"/>
              <a:gd name="connsiteY5" fmla="*/ 2247919 h 2264200"/>
              <a:gd name="connsiteX6" fmla="*/ 7294471 w 7294471"/>
              <a:gd name="connsiteY6" fmla="*/ 2214582 h 2264200"/>
              <a:gd name="connsiteX7" fmla="*/ 4594134 w 7294471"/>
              <a:gd name="connsiteY7" fmla="*/ 2100282 h 2264200"/>
              <a:gd name="connsiteX8" fmla="*/ 3698783 w 7294471"/>
              <a:gd name="connsiteY8" fmla="*/ 1885969 h 2264200"/>
              <a:gd name="connsiteX9" fmla="*/ 3841659 w 7294471"/>
              <a:gd name="connsiteY9" fmla="*/ 1147780 h 2264200"/>
              <a:gd name="connsiteX10" fmla="*/ 1636621 w 7294471"/>
              <a:gd name="connsiteY10" fmla="*/ 709632 h 2264200"/>
              <a:gd name="connsiteX11" fmla="*/ 279309 w 7294471"/>
              <a:gd name="connsiteY11" fmla="*/ 500082 h 2264200"/>
              <a:gd name="connsiteX12" fmla="*/ 1331821 w 7294471"/>
              <a:gd name="connsiteY12" fmla="*/ 19 h 2264200"/>
              <a:gd name="connsiteX0" fmla="*/ 1331821 w 7294471"/>
              <a:gd name="connsiteY0" fmla="*/ 19 h 2264200"/>
              <a:gd name="connsiteX1" fmla="*/ 3084 w 7294471"/>
              <a:gd name="connsiteY1" fmla="*/ 571520 h 2264200"/>
              <a:gd name="connsiteX2" fmla="*/ 1646146 w 7294471"/>
              <a:gd name="connsiteY2" fmla="*/ 852507 h 2264200"/>
              <a:gd name="connsiteX3" fmla="*/ 3684496 w 7294471"/>
              <a:gd name="connsiteY3" fmla="*/ 1362094 h 2264200"/>
              <a:gd name="connsiteX4" fmla="*/ 3255871 w 7294471"/>
              <a:gd name="connsiteY4" fmla="*/ 1995507 h 2264200"/>
              <a:gd name="connsiteX5" fmla="*/ 4994184 w 7294471"/>
              <a:gd name="connsiteY5" fmla="*/ 2247919 h 2264200"/>
              <a:gd name="connsiteX6" fmla="*/ 7294471 w 7294471"/>
              <a:gd name="connsiteY6" fmla="*/ 2214582 h 2264200"/>
              <a:gd name="connsiteX7" fmla="*/ 4594134 w 7294471"/>
              <a:gd name="connsiteY7" fmla="*/ 2100282 h 2264200"/>
              <a:gd name="connsiteX8" fmla="*/ 3698783 w 7294471"/>
              <a:gd name="connsiteY8" fmla="*/ 1885969 h 2264200"/>
              <a:gd name="connsiteX9" fmla="*/ 3841659 w 7294471"/>
              <a:gd name="connsiteY9" fmla="*/ 1147780 h 2264200"/>
              <a:gd name="connsiteX10" fmla="*/ 1636621 w 7294471"/>
              <a:gd name="connsiteY10" fmla="*/ 709632 h 2264200"/>
              <a:gd name="connsiteX11" fmla="*/ 279309 w 7294471"/>
              <a:gd name="connsiteY11" fmla="*/ 500082 h 2264200"/>
              <a:gd name="connsiteX12" fmla="*/ 1331821 w 7294471"/>
              <a:gd name="connsiteY12" fmla="*/ 19 h 2264200"/>
              <a:gd name="connsiteX0" fmla="*/ 1331821 w 7294471"/>
              <a:gd name="connsiteY0" fmla="*/ 20 h 2264201"/>
              <a:gd name="connsiteX1" fmla="*/ 3084 w 7294471"/>
              <a:gd name="connsiteY1" fmla="*/ 571521 h 2264201"/>
              <a:gd name="connsiteX2" fmla="*/ 1646146 w 7294471"/>
              <a:gd name="connsiteY2" fmla="*/ 852508 h 2264201"/>
              <a:gd name="connsiteX3" fmla="*/ 3684496 w 7294471"/>
              <a:gd name="connsiteY3" fmla="*/ 1362095 h 2264201"/>
              <a:gd name="connsiteX4" fmla="*/ 3255871 w 7294471"/>
              <a:gd name="connsiteY4" fmla="*/ 1995508 h 2264201"/>
              <a:gd name="connsiteX5" fmla="*/ 4994184 w 7294471"/>
              <a:gd name="connsiteY5" fmla="*/ 2247920 h 2264201"/>
              <a:gd name="connsiteX6" fmla="*/ 7294471 w 7294471"/>
              <a:gd name="connsiteY6" fmla="*/ 2214583 h 2264201"/>
              <a:gd name="connsiteX7" fmla="*/ 4594134 w 7294471"/>
              <a:gd name="connsiteY7" fmla="*/ 2100283 h 2264201"/>
              <a:gd name="connsiteX8" fmla="*/ 3698783 w 7294471"/>
              <a:gd name="connsiteY8" fmla="*/ 1885970 h 2264201"/>
              <a:gd name="connsiteX9" fmla="*/ 3841659 w 7294471"/>
              <a:gd name="connsiteY9" fmla="*/ 1147781 h 2264201"/>
              <a:gd name="connsiteX10" fmla="*/ 1636621 w 7294471"/>
              <a:gd name="connsiteY10" fmla="*/ 709633 h 2264201"/>
              <a:gd name="connsiteX11" fmla="*/ 279309 w 7294471"/>
              <a:gd name="connsiteY11" fmla="*/ 500083 h 2264201"/>
              <a:gd name="connsiteX12" fmla="*/ 1331821 w 7294471"/>
              <a:gd name="connsiteY12" fmla="*/ 20 h 22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4471" h="2264201">
                <a:moveTo>
                  <a:pt x="1331821" y="20"/>
                </a:moveTo>
                <a:cubicBezTo>
                  <a:pt x="1287371" y="3195"/>
                  <a:pt x="-73117" y="329427"/>
                  <a:pt x="3084" y="571521"/>
                </a:cubicBezTo>
                <a:cubicBezTo>
                  <a:pt x="79285" y="813615"/>
                  <a:pt x="1023052" y="777896"/>
                  <a:pt x="1646146" y="852508"/>
                </a:cubicBezTo>
                <a:cubicBezTo>
                  <a:pt x="2269240" y="927120"/>
                  <a:pt x="3654333" y="957282"/>
                  <a:pt x="3684496" y="1362095"/>
                </a:cubicBezTo>
                <a:cubicBezTo>
                  <a:pt x="3714659" y="1766908"/>
                  <a:pt x="3189990" y="1771671"/>
                  <a:pt x="3255871" y="1995508"/>
                </a:cubicBezTo>
                <a:cubicBezTo>
                  <a:pt x="3321752" y="2219345"/>
                  <a:pt x="4321084" y="2211408"/>
                  <a:pt x="4994184" y="2247920"/>
                </a:cubicBezTo>
                <a:cubicBezTo>
                  <a:pt x="5667284" y="2284433"/>
                  <a:pt x="6565808" y="2253476"/>
                  <a:pt x="7294471" y="2214583"/>
                </a:cubicBezTo>
                <a:cubicBezTo>
                  <a:pt x="6165759" y="2189977"/>
                  <a:pt x="5193415" y="2155052"/>
                  <a:pt x="4594134" y="2100283"/>
                </a:cubicBezTo>
                <a:cubicBezTo>
                  <a:pt x="3994853" y="2045514"/>
                  <a:pt x="3824195" y="2044720"/>
                  <a:pt x="3698783" y="1885970"/>
                </a:cubicBezTo>
                <a:cubicBezTo>
                  <a:pt x="3573371" y="1727220"/>
                  <a:pt x="4237740" y="1500999"/>
                  <a:pt x="3841659" y="1147781"/>
                </a:cubicBezTo>
                <a:cubicBezTo>
                  <a:pt x="3445578" y="794563"/>
                  <a:pt x="2282734" y="755670"/>
                  <a:pt x="1636621" y="709633"/>
                </a:cubicBezTo>
                <a:cubicBezTo>
                  <a:pt x="990508" y="663596"/>
                  <a:pt x="330109" y="642165"/>
                  <a:pt x="279309" y="500083"/>
                </a:cubicBezTo>
                <a:cubicBezTo>
                  <a:pt x="228509" y="358001"/>
                  <a:pt x="1376271" y="-3155"/>
                  <a:pt x="1331821" y="20"/>
                </a:cubicBezTo>
                <a:close/>
              </a:path>
            </a:pathLst>
          </a:custGeom>
          <a:solidFill>
            <a:srgbClr val="027C7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u="sng" dirty="0"/>
          </a:p>
        </p:txBody>
      </p:sp>
      <p:sp>
        <p:nvSpPr>
          <p:cNvPr id="7" name="TextBox 6">
            <a:extLst>
              <a:ext uri="{FF2B5EF4-FFF2-40B4-BE49-F238E27FC236}">
                <a16:creationId xmlns:a16="http://schemas.microsoft.com/office/drawing/2014/main" id="{A806CABC-8BF3-4F6C-B1E2-AF8517B75049}"/>
              </a:ext>
            </a:extLst>
          </p:cNvPr>
          <p:cNvSpPr txBox="1"/>
          <p:nvPr/>
        </p:nvSpPr>
        <p:spPr>
          <a:xfrm>
            <a:off x="3178439" y="868830"/>
            <a:ext cx="735805" cy="300082"/>
          </a:xfrm>
          <a:prstGeom prst="rect">
            <a:avLst/>
          </a:prstGeom>
          <a:noFill/>
        </p:spPr>
        <p:txBody>
          <a:bodyPr wrap="square" rtlCol="0">
            <a:spAutoFit/>
          </a:bodyPr>
          <a:lstStyle/>
          <a:p>
            <a:pPr algn="ctr"/>
            <a:r>
              <a:rPr lang="en-AU" sz="1350" dirty="0">
                <a:solidFill>
                  <a:srgbClr val="F57933"/>
                </a:solidFill>
                <a:latin typeface="Arial" panose="020B0604020202020204" pitchFamily="34" charset="0"/>
                <a:cs typeface="Arial" panose="020B0604020202020204" pitchFamily="34" charset="0"/>
              </a:rPr>
              <a:t>2006</a:t>
            </a:r>
            <a:endParaRPr lang="en-GB" sz="1350" dirty="0">
              <a:solidFill>
                <a:srgbClr val="F5793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359125-7661-4B62-BED6-57F8A3C84CD3}"/>
              </a:ext>
            </a:extLst>
          </p:cNvPr>
          <p:cNvSpPr txBox="1"/>
          <p:nvPr/>
        </p:nvSpPr>
        <p:spPr>
          <a:xfrm>
            <a:off x="7361253" y="3532018"/>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2019</a:t>
            </a:r>
            <a:endParaRPr lang="en-GB" sz="1350" dirty="0">
              <a:solidFill>
                <a:srgbClr val="F57933"/>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7982394-90EB-4F42-94CF-2BC8C62DDFBA}"/>
              </a:ext>
            </a:extLst>
          </p:cNvPr>
          <p:cNvPicPr>
            <a:picLocks noChangeAspect="1"/>
          </p:cNvPicPr>
          <p:nvPr/>
        </p:nvPicPr>
        <p:blipFill>
          <a:blip r:embed="rId4"/>
          <a:stretch>
            <a:fillRect/>
          </a:stretch>
        </p:blipFill>
        <p:spPr>
          <a:xfrm>
            <a:off x="3361610" y="307795"/>
            <a:ext cx="613908" cy="242474"/>
          </a:xfrm>
          <a:prstGeom prst="rect">
            <a:avLst/>
          </a:prstGeom>
        </p:spPr>
      </p:pic>
      <p:cxnSp>
        <p:nvCxnSpPr>
          <p:cNvPr id="10" name="Straight Connector 9">
            <a:extLst>
              <a:ext uri="{FF2B5EF4-FFF2-40B4-BE49-F238E27FC236}">
                <a16:creationId xmlns:a16="http://schemas.microsoft.com/office/drawing/2014/main" id="{D995510A-935B-47D3-B6DA-AAFB6A6D6031}"/>
              </a:ext>
            </a:extLst>
          </p:cNvPr>
          <p:cNvCxnSpPr>
            <a:cxnSpLocks/>
            <a:endCxn id="7" idx="2"/>
          </p:cNvCxnSpPr>
          <p:nvPr/>
        </p:nvCxnSpPr>
        <p:spPr>
          <a:xfrm flipV="1">
            <a:off x="3512219" y="1168912"/>
            <a:ext cx="34123" cy="91169"/>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39FBFE6-4BCC-4ABE-93F8-059C832B7CE7}"/>
              </a:ext>
            </a:extLst>
          </p:cNvPr>
          <p:cNvSpPr txBox="1"/>
          <p:nvPr/>
        </p:nvSpPr>
        <p:spPr>
          <a:xfrm>
            <a:off x="4379439" y="951918"/>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2011</a:t>
            </a:r>
            <a:endParaRPr lang="en-GB" sz="1350" dirty="0">
              <a:solidFill>
                <a:srgbClr val="F57933"/>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2138FF3-AFC1-451F-9EB1-46E1E2FE9AD8}"/>
              </a:ext>
            </a:extLst>
          </p:cNvPr>
          <p:cNvCxnSpPr>
            <a:cxnSpLocks/>
            <a:endCxn id="11" idx="2"/>
          </p:cNvCxnSpPr>
          <p:nvPr/>
        </p:nvCxnSpPr>
        <p:spPr>
          <a:xfrm flipV="1">
            <a:off x="4680192" y="1252000"/>
            <a:ext cx="67150" cy="112684"/>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9940763-F8DD-47FE-B080-A48A694097F0}"/>
              </a:ext>
            </a:extLst>
          </p:cNvPr>
          <p:cNvSpPr txBox="1"/>
          <p:nvPr/>
        </p:nvSpPr>
        <p:spPr>
          <a:xfrm>
            <a:off x="4655939" y="622167"/>
            <a:ext cx="1054487" cy="346249"/>
          </a:xfrm>
          <a:prstGeom prst="rect">
            <a:avLst/>
          </a:prstGeom>
          <a:noFill/>
        </p:spPr>
        <p:txBody>
          <a:bodyPr wrap="square" rtlCol="0">
            <a:spAutoFit/>
          </a:bodyPr>
          <a:lstStyle/>
          <a:p>
            <a:r>
              <a:rPr lang="en-AU" sz="825" b="1" dirty="0">
                <a:solidFill>
                  <a:schemeClr val="bg1">
                    <a:lumMod val="50000"/>
                  </a:schemeClr>
                </a:solidFill>
                <a:latin typeface="Arial" panose="020B0604020202020204" pitchFamily="34" charset="0"/>
                <a:cs typeface="Arial" panose="020B0604020202020204" pitchFamily="34" charset="0"/>
              </a:rPr>
              <a:t>Decade of Action Partnership</a:t>
            </a:r>
            <a:endParaRPr lang="en-GB" sz="825" b="1"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6D9FF1B-D8E3-4C38-A94E-94E33792A095}"/>
              </a:ext>
            </a:extLst>
          </p:cNvPr>
          <p:cNvSpPr txBox="1"/>
          <p:nvPr/>
        </p:nvSpPr>
        <p:spPr>
          <a:xfrm>
            <a:off x="3090832" y="597852"/>
            <a:ext cx="1012805" cy="346249"/>
          </a:xfrm>
          <a:prstGeom prst="rect">
            <a:avLst/>
          </a:prstGeom>
          <a:noFill/>
        </p:spPr>
        <p:txBody>
          <a:bodyPr wrap="square" rtlCol="0">
            <a:spAutoFit/>
          </a:bodyPr>
          <a:lstStyle/>
          <a:p>
            <a:pPr algn="ctr"/>
            <a:r>
              <a:rPr lang="en-AU" sz="825" b="1" dirty="0">
                <a:solidFill>
                  <a:schemeClr val="bg1">
                    <a:lumMod val="50000"/>
                  </a:schemeClr>
                </a:solidFill>
                <a:latin typeface="Arial" panose="020B0604020202020204" pitchFamily="34" charset="0"/>
                <a:cs typeface="Arial" panose="020B0604020202020204" pitchFamily="34" charset="0"/>
              </a:rPr>
              <a:t>RAP techniques for LMIC</a:t>
            </a:r>
            <a:endParaRPr lang="en-GB" sz="825" b="1"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F2477BC-E8B0-48DA-A84F-F8612477D0DA}"/>
              </a:ext>
            </a:extLst>
          </p:cNvPr>
          <p:cNvPicPr>
            <a:picLocks noChangeAspect="1"/>
          </p:cNvPicPr>
          <p:nvPr/>
        </p:nvPicPr>
        <p:blipFill>
          <a:blip r:embed="rId5"/>
          <a:stretch>
            <a:fillRect/>
          </a:stretch>
        </p:blipFill>
        <p:spPr>
          <a:xfrm>
            <a:off x="4756180" y="430457"/>
            <a:ext cx="824607" cy="138126"/>
          </a:xfrm>
          <a:prstGeom prst="rect">
            <a:avLst/>
          </a:prstGeom>
        </p:spPr>
      </p:pic>
      <p:cxnSp>
        <p:nvCxnSpPr>
          <p:cNvPr id="16" name="Straight Connector 15">
            <a:extLst>
              <a:ext uri="{FF2B5EF4-FFF2-40B4-BE49-F238E27FC236}">
                <a16:creationId xmlns:a16="http://schemas.microsoft.com/office/drawing/2014/main" id="{9A24250D-3A49-429A-AA29-6461F5004AAF}"/>
              </a:ext>
            </a:extLst>
          </p:cNvPr>
          <p:cNvCxnSpPr>
            <a:cxnSpLocks/>
          </p:cNvCxnSpPr>
          <p:nvPr/>
        </p:nvCxnSpPr>
        <p:spPr>
          <a:xfrm flipV="1">
            <a:off x="3902167" y="1431590"/>
            <a:ext cx="143421" cy="192548"/>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A9FA618-36B0-4113-B761-2B97332CDF28}"/>
              </a:ext>
            </a:extLst>
          </p:cNvPr>
          <p:cNvSpPr txBox="1"/>
          <p:nvPr/>
        </p:nvSpPr>
        <p:spPr>
          <a:xfrm>
            <a:off x="4713060" y="2016712"/>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2012</a:t>
            </a:r>
            <a:endParaRPr lang="en-GB" sz="1350" dirty="0">
              <a:solidFill>
                <a:srgbClr val="F57933"/>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892255E-B2A0-4C1D-BC33-2CA6152A642B}"/>
              </a:ext>
            </a:extLst>
          </p:cNvPr>
          <p:cNvSpPr txBox="1"/>
          <p:nvPr/>
        </p:nvSpPr>
        <p:spPr>
          <a:xfrm>
            <a:off x="5260926" y="1539584"/>
            <a:ext cx="866365" cy="53091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AU" sz="1200" b="1" dirty="0">
                <a:solidFill>
                  <a:schemeClr val="bg1"/>
                </a:solidFill>
                <a:latin typeface="Arial" panose="020B0604020202020204" pitchFamily="34" charset="0"/>
                <a:cs typeface="Arial" panose="020B0604020202020204" pitchFamily="34" charset="0"/>
              </a:rPr>
              <a:t>70 </a:t>
            </a:r>
          </a:p>
          <a:p>
            <a:pPr algn="ctr"/>
            <a:r>
              <a:rPr lang="en-AU" sz="825" b="1" dirty="0">
                <a:solidFill>
                  <a:schemeClr val="bg1"/>
                </a:solidFill>
                <a:latin typeface="Arial" panose="020B0604020202020204" pitchFamily="34" charset="0"/>
                <a:cs typeface="Arial" panose="020B0604020202020204" pitchFamily="34" charset="0"/>
              </a:rPr>
              <a:t>Countries </a:t>
            </a:r>
          </a:p>
          <a:p>
            <a:pPr algn="ctr"/>
            <a:r>
              <a:rPr lang="en-AU" sz="825" b="1" dirty="0">
                <a:solidFill>
                  <a:schemeClr val="bg1"/>
                </a:solidFill>
                <a:latin typeface="Arial" panose="020B0604020202020204" pitchFamily="34" charset="0"/>
                <a:cs typeface="Arial" panose="020B0604020202020204" pitchFamily="34" charset="0"/>
              </a:rPr>
              <a:t>worldwide</a:t>
            </a:r>
          </a:p>
        </p:txBody>
      </p:sp>
      <p:sp>
        <p:nvSpPr>
          <p:cNvPr id="19" name="TextBox 18">
            <a:extLst>
              <a:ext uri="{FF2B5EF4-FFF2-40B4-BE49-F238E27FC236}">
                <a16:creationId xmlns:a16="http://schemas.microsoft.com/office/drawing/2014/main" id="{E94576B9-F15D-4B08-899D-01AC6CEF977D}"/>
              </a:ext>
            </a:extLst>
          </p:cNvPr>
          <p:cNvSpPr txBox="1"/>
          <p:nvPr/>
        </p:nvSpPr>
        <p:spPr>
          <a:xfrm>
            <a:off x="2056809" y="1443653"/>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2005</a:t>
            </a:r>
            <a:endParaRPr lang="en-GB" sz="1350" dirty="0">
              <a:solidFill>
                <a:srgbClr val="F57933"/>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CF7EB28-5B1F-4D1B-9697-40316C822840}"/>
              </a:ext>
            </a:extLst>
          </p:cNvPr>
          <p:cNvCxnSpPr>
            <a:cxnSpLocks/>
          </p:cNvCxnSpPr>
          <p:nvPr/>
        </p:nvCxnSpPr>
        <p:spPr>
          <a:xfrm flipV="1">
            <a:off x="2311221" y="1305867"/>
            <a:ext cx="42646" cy="133358"/>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85054EB-B57B-4D7F-836B-040BFC9ECBBD}"/>
              </a:ext>
            </a:extLst>
          </p:cNvPr>
          <p:cNvSpPr txBox="1"/>
          <p:nvPr/>
        </p:nvSpPr>
        <p:spPr>
          <a:xfrm>
            <a:off x="98314" y="1653491"/>
            <a:ext cx="1422270" cy="727122"/>
          </a:xfrm>
          <a:prstGeom prst="rect">
            <a:avLst/>
          </a:prstGeom>
          <a:noFill/>
        </p:spPr>
        <p:txBody>
          <a:bodyPr wrap="square" rtlCol="0">
            <a:spAutoFit/>
          </a:bodyPr>
          <a:lstStyle/>
          <a:p>
            <a:r>
              <a:rPr lang="en-AU" sz="825" b="1" dirty="0">
                <a:solidFill>
                  <a:schemeClr val="bg1">
                    <a:lumMod val="50000"/>
                  </a:schemeClr>
                </a:solidFill>
                <a:latin typeface="Arial" panose="020B0604020202020204" pitchFamily="34" charset="0"/>
                <a:cs typeface="Arial" panose="020B0604020202020204" pitchFamily="34" charset="0"/>
              </a:rPr>
              <a:t>Partnership of British, Dutch and Swedish</a:t>
            </a:r>
            <a:br>
              <a:rPr lang="en-AU" sz="825" b="1" dirty="0">
                <a:solidFill>
                  <a:schemeClr val="bg1">
                    <a:lumMod val="50000"/>
                  </a:schemeClr>
                </a:solidFill>
                <a:latin typeface="Arial" panose="020B0604020202020204" pitchFamily="34" charset="0"/>
                <a:cs typeface="Arial" panose="020B0604020202020204" pitchFamily="34" charset="0"/>
              </a:rPr>
            </a:br>
            <a:r>
              <a:rPr lang="en-AU" sz="825" b="1" dirty="0">
                <a:solidFill>
                  <a:schemeClr val="bg1">
                    <a:lumMod val="50000"/>
                  </a:schemeClr>
                </a:solidFill>
                <a:latin typeface="Arial" panose="020B0604020202020204" pitchFamily="34" charset="0"/>
                <a:cs typeface="Arial" panose="020B0604020202020204" pitchFamily="34" charset="0"/>
              </a:rPr>
              <a:t>Governments, European mobility clubs </a:t>
            </a:r>
            <a:br>
              <a:rPr lang="en-AU" sz="825" b="1" dirty="0">
                <a:solidFill>
                  <a:schemeClr val="bg1">
                    <a:lumMod val="50000"/>
                  </a:schemeClr>
                </a:solidFill>
                <a:latin typeface="Arial" panose="020B0604020202020204" pitchFamily="34" charset="0"/>
                <a:cs typeface="Arial" panose="020B0604020202020204" pitchFamily="34" charset="0"/>
              </a:rPr>
            </a:br>
            <a:r>
              <a:rPr lang="en-AU" sz="825" b="1" dirty="0">
                <a:solidFill>
                  <a:schemeClr val="bg1">
                    <a:lumMod val="50000"/>
                  </a:schemeClr>
                </a:solidFill>
                <a:latin typeface="Arial" panose="020B0604020202020204" pitchFamily="34" charset="0"/>
                <a:cs typeface="Arial" panose="020B0604020202020204" pitchFamily="34" charset="0"/>
              </a:rPr>
              <a:t>and safety charities</a:t>
            </a:r>
            <a:endParaRPr lang="en-GB" sz="825" b="1" dirty="0">
              <a:solidFill>
                <a:schemeClr val="bg1">
                  <a:lumMod val="50000"/>
                </a:schemeClr>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9F21E3C-48F8-4930-BA48-5118F8512F21}"/>
              </a:ext>
            </a:extLst>
          </p:cNvPr>
          <p:cNvPicPr>
            <a:picLocks noChangeAspect="1"/>
          </p:cNvPicPr>
          <p:nvPr/>
        </p:nvPicPr>
        <p:blipFill>
          <a:blip r:embed="rId6"/>
          <a:stretch>
            <a:fillRect/>
          </a:stretch>
        </p:blipFill>
        <p:spPr>
          <a:xfrm>
            <a:off x="1259281" y="1037785"/>
            <a:ext cx="632546" cy="165701"/>
          </a:xfrm>
          <a:prstGeom prst="rect">
            <a:avLst/>
          </a:prstGeom>
        </p:spPr>
      </p:pic>
      <p:pic>
        <p:nvPicPr>
          <p:cNvPr id="24" name="Picture 23">
            <a:extLst>
              <a:ext uri="{FF2B5EF4-FFF2-40B4-BE49-F238E27FC236}">
                <a16:creationId xmlns:a16="http://schemas.microsoft.com/office/drawing/2014/main" id="{7F35946E-3F29-44EE-9492-7126DB865B76}"/>
              </a:ext>
            </a:extLst>
          </p:cNvPr>
          <p:cNvPicPr>
            <a:picLocks noChangeAspect="1"/>
          </p:cNvPicPr>
          <p:nvPr/>
        </p:nvPicPr>
        <p:blipFill>
          <a:blip r:embed="rId7"/>
          <a:stretch>
            <a:fillRect/>
          </a:stretch>
        </p:blipFill>
        <p:spPr>
          <a:xfrm>
            <a:off x="1446911" y="1373649"/>
            <a:ext cx="632547" cy="250489"/>
          </a:xfrm>
          <a:prstGeom prst="rect">
            <a:avLst/>
          </a:prstGeom>
        </p:spPr>
      </p:pic>
      <p:sp>
        <p:nvSpPr>
          <p:cNvPr id="25" name="TextBox 24">
            <a:extLst>
              <a:ext uri="{FF2B5EF4-FFF2-40B4-BE49-F238E27FC236}">
                <a16:creationId xmlns:a16="http://schemas.microsoft.com/office/drawing/2014/main" id="{1AD40D24-9007-4C66-A9AE-577A8F61D6EC}"/>
              </a:ext>
            </a:extLst>
          </p:cNvPr>
          <p:cNvSpPr txBox="1"/>
          <p:nvPr/>
        </p:nvSpPr>
        <p:spPr>
          <a:xfrm>
            <a:off x="3367833" y="1474922"/>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2008</a:t>
            </a:r>
            <a:endParaRPr lang="en-GB" sz="1350" dirty="0">
              <a:solidFill>
                <a:srgbClr val="F57933"/>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07CAFB4-FFAB-4B12-9C13-1E61490DB7E5}"/>
              </a:ext>
            </a:extLst>
          </p:cNvPr>
          <p:cNvCxnSpPr>
            <a:cxnSpLocks/>
          </p:cNvCxnSpPr>
          <p:nvPr/>
        </p:nvCxnSpPr>
        <p:spPr>
          <a:xfrm flipV="1">
            <a:off x="4481587" y="2161612"/>
            <a:ext cx="224328" cy="35907"/>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7D8F004-09E3-4923-804F-6092BA59877A}"/>
              </a:ext>
            </a:extLst>
          </p:cNvPr>
          <p:cNvSpPr txBox="1"/>
          <p:nvPr/>
        </p:nvSpPr>
        <p:spPr>
          <a:xfrm>
            <a:off x="3827549" y="2607208"/>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2013</a:t>
            </a:r>
            <a:endParaRPr lang="en-GB" sz="1350" dirty="0">
              <a:solidFill>
                <a:srgbClr val="F57933"/>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788D2EE2-4152-409F-A4FE-21F8A9F22A78}"/>
              </a:ext>
            </a:extLst>
          </p:cNvPr>
          <p:cNvCxnSpPr>
            <a:cxnSpLocks/>
          </p:cNvCxnSpPr>
          <p:nvPr/>
        </p:nvCxnSpPr>
        <p:spPr>
          <a:xfrm flipV="1">
            <a:off x="4379439" y="2530407"/>
            <a:ext cx="121484" cy="142570"/>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76CB5DB-D9D9-4569-9748-63FAC8C2B371}"/>
              </a:ext>
            </a:extLst>
          </p:cNvPr>
          <p:cNvSpPr txBox="1"/>
          <p:nvPr/>
        </p:nvSpPr>
        <p:spPr>
          <a:xfrm>
            <a:off x="6040103" y="2316637"/>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2017</a:t>
            </a:r>
            <a:endParaRPr lang="en-GB" sz="1350" dirty="0">
              <a:solidFill>
                <a:srgbClr val="F57933"/>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DD07A74-1904-4A43-8819-A2AE16108180}"/>
              </a:ext>
            </a:extLst>
          </p:cNvPr>
          <p:cNvCxnSpPr>
            <a:cxnSpLocks/>
          </p:cNvCxnSpPr>
          <p:nvPr/>
        </p:nvCxnSpPr>
        <p:spPr>
          <a:xfrm flipV="1">
            <a:off x="6722596" y="2622219"/>
            <a:ext cx="99743" cy="132126"/>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E2B1727-28DF-4140-B81E-FE244AC80A69}"/>
              </a:ext>
            </a:extLst>
          </p:cNvPr>
          <p:cNvSpPr txBox="1"/>
          <p:nvPr/>
        </p:nvSpPr>
        <p:spPr>
          <a:xfrm>
            <a:off x="6574928" y="2305559"/>
            <a:ext cx="1538141" cy="473206"/>
          </a:xfrm>
          <a:prstGeom prst="rect">
            <a:avLst/>
          </a:prstGeom>
          <a:noFill/>
        </p:spPr>
        <p:txBody>
          <a:bodyPr wrap="square" rtlCol="0">
            <a:spAutoFit/>
          </a:bodyPr>
          <a:lstStyle/>
          <a:p>
            <a:r>
              <a:rPr lang="en-AU" sz="825" b="1" dirty="0">
                <a:solidFill>
                  <a:schemeClr val="bg1">
                    <a:lumMod val="50000"/>
                  </a:schemeClr>
                </a:solidFill>
                <a:latin typeface="Arial" panose="020B0604020202020204" pitchFamily="34" charset="0"/>
                <a:cs typeface="Arial" panose="020B0604020202020204" pitchFamily="34" charset="0"/>
              </a:rPr>
              <a:t>IndiaRAP launched  at AITD</a:t>
            </a:r>
          </a:p>
          <a:p>
            <a:r>
              <a:rPr lang="en-AU" sz="825" b="1" dirty="0">
                <a:solidFill>
                  <a:schemeClr val="bg1">
                    <a:lumMod val="50000"/>
                  </a:schemeClr>
                </a:solidFill>
                <a:latin typeface="Arial" panose="020B0604020202020204" pitchFamily="34" charset="0"/>
                <a:cs typeface="Arial" panose="020B0604020202020204" pitchFamily="34" charset="0"/>
              </a:rPr>
              <a:t>with FedEx support</a:t>
            </a:r>
            <a:endParaRPr lang="en-GB" sz="825" b="1" dirty="0">
              <a:solidFill>
                <a:schemeClr val="bg1">
                  <a:lumMod val="50000"/>
                </a:schemeClr>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4876CFCD-58A1-4E80-83A3-CD0D8BE792E9}"/>
              </a:ext>
            </a:extLst>
          </p:cNvPr>
          <p:cNvCxnSpPr>
            <a:cxnSpLocks/>
          </p:cNvCxnSpPr>
          <p:nvPr/>
        </p:nvCxnSpPr>
        <p:spPr>
          <a:xfrm flipV="1">
            <a:off x="8233681" y="2754346"/>
            <a:ext cx="148466" cy="171221"/>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7BA8BF5-5967-46DF-B2FC-85F42B11DA2A}"/>
              </a:ext>
            </a:extLst>
          </p:cNvPr>
          <p:cNvSpPr txBox="1"/>
          <p:nvPr/>
        </p:nvSpPr>
        <p:spPr>
          <a:xfrm>
            <a:off x="8233682" y="2490578"/>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2018</a:t>
            </a:r>
            <a:endParaRPr lang="en-GB" sz="1350" dirty="0">
              <a:solidFill>
                <a:srgbClr val="F57933"/>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EC17AB32-509A-4C79-94E5-4BE68C0054AC}"/>
              </a:ext>
            </a:extLst>
          </p:cNvPr>
          <p:cNvPicPr>
            <a:picLocks noChangeAspect="1"/>
          </p:cNvPicPr>
          <p:nvPr/>
        </p:nvPicPr>
        <p:blipFill>
          <a:blip r:embed="rId8"/>
          <a:stretch>
            <a:fillRect/>
          </a:stretch>
        </p:blipFill>
        <p:spPr>
          <a:xfrm>
            <a:off x="5683242" y="3531029"/>
            <a:ext cx="753178" cy="954024"/>
          </a:xfrm>
          <a:prstGeom prst="rect">
            <a:avLst/>
          </a:prstGeom>
        </p:spPr>
      </p:pic>
      <p:pic>
        <p:nvPicPr>
          <p:cNvPr id="35" name="Picture 34">
            <a:extLst>
              <a:ext uri="{FF2B5EF4-FFF2-40B4-BE49-F238E27FC236}">
                <a16:creationId xmlns:a16="http://schemas.microsoft.com/office/drawing/2014/main" id="{48836491-A481-4B17-8006-96DD1956241B}"/>
              </a:ext>
            </a:extLst>
          </p:cNvPr>
          <p:cNvPicPr>
            <a:picLocks noChangeAspect="1"/>
          </p:cNvPicPr>
          <p:nvPr/>
        </p:nvPicPr>
        <p:blipFill>
          <a:blip r:embed="rId9"/>
          <a:stretch>
            <a:fillRect/>
          </a:stretch>
        </p:blipFill>
        <p:spPr>
          <a:xfrm>
            <a:off x="6482406" y="3522431"/>
            <a:ext cx="753177" cy="952408"/>
          </a:xfrm>
          <a:prstGeom prst="rect">
            <a:avLst/>
          </a:prstGeom>
        </p:spPr>
      </p:pic>
      <p:sp>
        <p:nvSpPr>
          <p:cNvPr id="36" name="TextBox 35">
            <a:extLst>
              <a:ext uri="{FF2B5EF4-FFF2-40B4-BE49-F238E27FC236}">
                <a16:creationId xmlns:a16="http://schemas.microsoft.com/office/drawing/2014/main" id="{5F039168-4209-46DE-B329-F3846AE7DE56}"/>
              </a:ext>
            </a:extLst>
          </p:cNvPr>
          <p:cNvSpPr txBox="1"/>
          <p:nvPr/>
        </p:nvSpPr>
        <p:spPr>
          <a:xfrm>
            <a:off x="337151" y="965211"/>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1999</a:t>
            </a:r>
            <a:endParaRPr lang="en-GB" sz="1350" dirty="0">
              <a:solidFill>
                <a:srgbClr val="F57933"/>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A514CA9B-D98F-400B-BEAD-A50264796F13}"/>
              </a:ext>
            </a:extLst>
          </p:cNvPr>
          <p:cNvPicPr>
            <a:picLocks noChangeAspect="1"/>
          </p:cNvPicPr>
          <p:nvPr/>
        </p:nvPicPr>
        <p:blipFill>
          <a:blip r:embed="rId10"/>
          <a:stretch>
            <a:fillRect/>
          </a:stretch>
        </p:blipFill>
        <p:spPr>
          <a:xfrm>
            <a:off x="2424711" y="1012089"/>
            <a:ext cx="623734" cy="175075"/>
          </a:xfrm>
          <a:prstGeom prst="rect">
            <a:avLst/>
          </a:prstGeom>
        </p:spPr>
      </p:pic>
      <p:pic>
        <p:nvPicPr>
          <p:cNvPr id="38" name="Picture 37">
            <a:extLst>
              <a:ext uri="{FF2B5EF4-FFF2-40B4-BE49-F238E27FC236}">
                <a16:creationId xmlns:a16="http://schemas.microsoft.com/office/drawing/2014/main" id="{7E32DFA2-C22F-4D18-9181-68E30EE918F8}"/>
              </a:ext>
            </a:extLst>
          </p:cNvPr>
          <p:cNvPicPr>
            <a:picLocks noChangeAspect="1"/>
          </p:cNvPicPr>
          <p:nvPr/>
        </p:nvPicPr>
        <p:blipFill>
          <a:blip r:embed="rId11"/>
          <a:stretch>
            <a:fillRect/>
          </a:stretch>
        </p:blipFill>
        <p:spPr>
          <a:xfrm>
            <a:off x="3097271" y="2047414"/>
            <a:ext cx="850857" cy="217931"/>
          </a:xfrm>
          <a:prstGeom prst="rect">
            <a:avLst/>
          </a:prstGeom>
        </p:spPr>
      </p:pic>
      <p:sp>
        <p:nvSpPr>
          <p:cNvPr id="39" name="TextBox 38">
            <a:extLst>
              <a:ext uri="{FF2B5EF4-FFF2-40B4-BE49-F238E27FC236}">
                <a16:creationId xmlns:a16="http://schemas.microsoft.com/office/drawing/2014/main" id="{341F0ED5-1E66-4C4D-8DD6-6DC165B47274}"/>
              </a:ext>
            </a:extLst>
          </p:cNvPr>
          <p:cNvSpPr txBox="1"/>
          <p:nvPr/>
        </p:nvSpPr>
        <p:spPr>
          <a:xfrm>
            <a:off x="3220474" y="1703790"/>
            <a:ext cx="850857" cy="346249"/>
          </a:xfrm>
          <a:prstGeom prst="rect">
            <a:avLst/>
          </a:prstGeom>
          <a:noFill/>
        </p:spPr>
        <p:txBody>
          <a:bodyPr wrap="square" rtlCol="0">
            <a:spAutoFit/>
          </a:bodyPr>
          <a:lstStyle/>
          <a:p>
            <a:pPr algn="ctr"/>
            <a:r>
              <a:rPr lang="en-AU" sz="825" b="1" dirty="0">
                <a:solidFill>
                  <a:schemeClr val="bg1">
                    <a:lumMod val="50000"/>
                  </a:schemeClr>
                </a:solidFill>
                <a:latin typeface="Arial" panose="020B0604020202020204" pitchFamily="34" charset="0"/>
                <a:cs typeface="Arial" panose="020B0604020202020204" pitchFamily="34" charset="0"/>
              </a:rPr>
              <a:t>China </a:t>
            </a:r>
            <a:r>
              <a:rPr lang="en-AU" sz="825" b="1" dirty="0" err="1">
                <a:solidFill>
                  <a:schemeClr val="bg1">
                    <a:lumMod val="50000"/>
                  </a:schemeClr>
                </a:solidFill>
                <a:latin typeface="Arial" panose="020B0604020202020204" pitchFamily="34" charset="0"/>
                <a:cs typeface="Arial" panose="020B0604020202020204" pitchFamily="34" charset="0"/>
              </a:rPr>
              <a:t>MoT</a:t>
            </a:r>
            <a:r>
              <a:rPr lang="en-AU" sz="825" b="1" dirty="0">
                <a:solidFill>
                  <a:schemeClr val="bg1">
                    <a:lumMod val="50000"/>
                  </a:schemeClr>
                </a:solidFill>
                <a:latin typeface="Arial" panose="020B0604020202020204" pitchFamily="34" charset="0"/>
                <a:cs typeface="Arial" panose="020B0604020202020204" pitchFamily="34" charset="0"/>
              </a:rPr>
              <a:t> partnership</a:t>
            </a:r>
            <a:endParaRPr lang="en-GB" sz="825" b="1" dirty="0">
              <a:solidFill>
                <a:schemeClr val="bg1">
                  <a:lumMod val="50000"/>
                </a:schemeClr>
              </a:solidFill>
              <a:latin typeface="Arial" panose="020B0604020202020204" pitchFamily="34" charset="0"/>
              <a:cs typeface="Arial" panose="020B0604020202020204" pitchFamily="34" charset="0"/>
            </a:endParaRPr>
          </a:p>
        </p:txBody>
      </p:sp>
      <p:pic>
        <p:nvPicPr>
          <p:cNvPr id="40" name="Picture 4" descr="Image result for decade of action logo">
            <a:extLst>
              <a:ext uri="{FF2B5EF4-FFF2-40B4-BE49-F238E27FC236}">
                <a16:creationId xmlns:a16="http://schemas.microsoft.com/office/drawing/2014/main" id="{41F8A7C2-11A5-4531-BCD9-1429229696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6202" y="920071"/>
            <a:ext cx="462521" cy="46502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22042D3-8650-4C4B-AD0E-D102419DB0CB}"/>
              </a:ext>
            </a:extLst>
          </p:cNvPr>
          <p:cNvSpPr txBox="1"/>
          <p:nvPr/>
        </p:nvSpPr>
        <p:spPr>
          <a:xfrm>
            <a:off x="2975648" y="2917496"/>
            <a:ext cx="1568426" cy="219291"/>
          </a:xfrm>
          <a:prstGeom prst="rect">
            <a:avLst/>
          </a:prstGeom>
          <a:noFill/>
        </p:spPr>
        <p:txBody>
          <a:bodyPr wrap="square" rtlCol="0">
            <a:spAutoFit/>
          </a:bodyPr>
          <a:lstStyle/>
          <a:p>
            <a:pPr algn="ctr"/>
            <a:r>
              <a:rPr lang="en-AU" sz="825" b="1" dirty="0">
                <a:solidFill>
                  <a:schemeClr val="bg1">
                    <a:lumMod val="50000"/>
                  </a:schemeClr>
                </a:solidFill>
                <a:latin typeface="Arial" panose="020B0604020202020204" pitchFamily="34" charset="0"/>
                <a:cs typeface="Arial" panose="020B0604020202020204" pitchFamily="34" charset="0"/>
              </a:rPr>
              <a:t>South Africa RAP launched</a:t>
            </a:r>
            <a:endParaRPr lang="en-GB" sz="825" b="1" dirty="0">
              <a:solidFill>
                <a:schemeClr val="bg1">
                  <a:lumMod val="5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51AC2A16-E80A-49FD-B089-C1E1C6DA0C6F}"/>
              </a:ext>
            </a:extLst>
          </p:cNvPr>
          <p:cNvSpPr txBox="1"/>
          <p:nvPr/>
        </p:nvSpPr>
        <p:spPr>
          <a:xfrm>
            <a:off x="1863621" y="1729792"/>
            <a:ext cx="866365" cy="53091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AU" sz="1200" b="1" dirty="0">
                <a:solidFill>
                  <a:schemeClr val="bg1"/>
                </a:solidFill>
                <a:latin typeface="Arial" panose="020B0604020202020204" pitchFamily="34" charset="0"/>
                <a:cs typeface="Arial" panose="020B0604020202020204" pitchFamily="34" charset="0"/>
              </a:rPr>
              <a:t>20 </a:t>
            </a:r>
          </a:p>
          <a:p>
            <a:pPr algn="ctr"/>
            <a:r>
              <a:rPr lang="en-AU" sz="825" b="1" dirty="0">
                <a:solidFill>
                  <a:schemeClr val="bg1"/>
                </a:solidFill>
                <a:latin typeface="Arial" panose="020B0604020202020204" pitchFamily="34" charset="0"/>
                <a:cs typeface="Arial" panose="020B0604020202020204" pitchFamily="34" charset="0"/>
              </a:rPr>
              <a:t>Countries </a:t>
            </a:r>
          </a:p>
          <a:p>
            <a:pPr algn="ctr"/>
            <a:r>
              <a:rPr lang="en-AU" sz="825" b="1" dirty="0">
                <a:solidFill>
                  <a:schemeClr val="bg1"/>
                </a:solidFill>
                <a:latin typeface="Arial" panose="020B0604020202020204" pitchFamily="34" charset="0"/>
                <a:cs typeface="Arial" panose="020B0604020202020204" pitchFamily="34" charset="0"/>
              </a:rPr>
              <a:t>worldwide</a:t>
            </a:r>
          </a:p>
        </p:txBody>
      </p:sp>
      <p:pic>
        <p:nvPicPr>
          <p:cNvPr id="44" name="Picture 43">
            <a:extLst>
              <a:ext uri="{FF2B5EF4-FFF2-40B4-BE49-F238E27FC236}">
                <a16:creationId xmlns:a16="http://schemas.microsoft.com/office/drawing/2014/main" id="{36A7CD34-B6D0-4C8B-849B-0E6182833919}"/>
              </a:ext>
            </a:extLst>
          </p:cNvPr>
          <p:cNvPicPr>
            <a:picLocks noChangeAspect="1"/>
          </p:cNvPicPr>
          <p:nvPr/>
        </p:nvPicPr>
        <p:blipFill>
          <a:blip r:embed="rId13"/>
          <a:stretch>
            <a:fillRect/>
          </a:stretch>
        </p:blipFill>
        <p:spPr>
          <a:xfrm>
            <a:off x="7014400" y="2056274"/>
            <a:ext cx="1060729" cy="271685"/>
          </a:xfrm>
          <a:prstGeom prst="rect">
            <a:avLst/>
          </a:prstGeom>
        </p:spPr>
      </p:pic>
      <p:sp>
        <p:nvSpPr>
          <p:cNvPr id="45" name="TextBox 44">
            <a:extLst>
              <a:ext uri="{FF2B5EF4-FFF2-40B4-BE49-F238E27FC236}">
                <a16:creationId xmlns:a16="http://schemas.microsoft.com/office/drawing/2014/main" id="{AA856037-0A6F-4727-99B7-DAEC045B0EAF}"/>
              </a:ext>
            </a:extLst>
          </p:cNvPr>
          <p:cNvSpPr txBox="1"/>
          <p:nvPr/>
        </p:nvSpPr>
        <p:spPr>
          <a:xfrm>
            <a:off x="4792097" y="2940711"/>
            <a:ext cx="735805" cy="300082"/>
          </a:xfrm>
          <a:prstGeom prst="rect">
            <a:avLst/>
          </a:prstGeom>
          <a:noFill/>
        </p:spPr>
        <p:txBody>
          <a:bodyPr wrap="square" rtlCol="0">
            <a:spAutoFit/>
          </a:bodyPr>
          <a:lstStyle/>
          <a:p>
            <a:r>
              <a:rPr lang="en-AU" sz="1350" dirty="0">
                <a:solidFill>
                  <a:srgbClr val="F57933"/>
                </a:solidFill>
                <a:latin typeface="Arial" panose="020B0604020202020204" pitchFamily="34" charset="0"/>
                <a:cs typeface="Arial" panose="020B0604020202020204" pitchFamily="34" charset="0"/>
              </a:rPr>
              <a:t>2015</a:t>
            </a:r>
            <a:endParaRPr lang="en-GB" sz="1350" dirty="0">
              <a:solidFill>
                <a:srgbClr val="F57933"/>
              </a:solidFill>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E06440C9-F92E-45C5-9A9D-8C40D9F3B987}"/>
              </a:ext>
            </a:extLst>
          </p:cNvPr>
          <p:cNvCxnSpPr>
            <a:cxnSpLocks/>
          </p:cNvCxnSpPr>
          <p:nvPr/>
        </p:nvCxnSpPr>
        <p:spPr>
          <a:xfrm flipV="1">
            <a:off x="5127463" y="2742069"/>
            <a:ext cx="70714" cy="165814"/>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pic>
        <p:nvPicPr>
          <p:cNvPr id="47" name="Picture 46">
            <a:extLst>
              <a:ext uri="{FF2B5EF4-FFF2-40B4-BE49-F238E27FC236}">
                <a16:creationId xmlns:a16="http://schemas.microsoft.com/office/drawing/2014/main" id="{8594BCAE-8628-4914-A7D5-4F6AC08C19CA}"/>
              </a:ext>
            </a:extLst>
          </p:cNvPr>
          <p:cNvPicPr>
            <a:picLocks noChangeAspect="1"/>
          </p:cNvPicPr>
          <p:nvPr/>
        </p:nvPicPr>
        <p:blipFill>
          <a:blip r:embed="rId14"/>
          <a:stretch>
            <a:fillRect/>
          </a:stretch>
        </p:blipFill>
        <p:spPr>
          <a:xfrm>
            <a:off x="4113435" y="3203880"/>
            <a:ext cx="414449" cy="347303"/>
          </a:xfrm>
          <a:prstGeom prst="rect">
            <a:avLst/>
          </a:prstGeom>
        </p:spPr>
      </p:pic>
      <p:pic>
        <p:nvPicPr>
          <p:cNvPr id="48" name="Picture 2" descr="Image result for sdg for road safety 3">
            <a:extLst>
              <a:ext uri="{FF2B5EF4-FFF2-40B4-BE49-F238E27FC236}">
                <a16:creationId xmlns:a16="http://schemas.microsoft.com/office/drawing/2014/main" id="{AA61F4F1-A4E5-4F4D-A74D-65A6977101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9547" y="3208213"/>
            <a:ext cx="347303" cy="3473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C8DC0306-2576-41C6-B2BD-C79654C322E0}"/>
              </a:ext>
            </a:extLst>
          </p:cNvPr>
          <p:cNvPicPr>
            <a:picLocks noChangeAspect="1"/>
          </p:cNvPicPr>
          <p:nvPr/>
        </p:nvPicPr>
        <p:blipFill>
          <a:blip r:embed="rId16"/>
          <a:stretch>
            <a:fillRect/>
          </a:stretch>
        </p:blipFill>
        <p:spPr>
          <a:xfrm>
            <a:off x="8255143" y="1846472"/>
            <a:ext cx="839375" cy="211073"/>
          </a:xfrm>
          <a:prstGeom prst="rect">
            <a:avLst/>
          </a:prstGeom>
        </p:spPr>
      </p:pic>
      <p:sp>
        <p:nvSpPr>
          <p:cNvPr id="50" name="TextBox 49">
            <a:extLst>
              <a:ext uri="{FF2B5EF4-FFF2-40B4-BE49-F238E27FC236}">
                <a16:creationId xmlns:a16="http://schemas.microsoft.com/office/drawing/2014/main" id="{28072D03-C44B-48B5-BE64-EBC9529BC046}"/>
              </a:ext>
            </a:extLst>
          </p:cNvPr>
          <p:cNvSpPr txBox="1"/>
          <p:nvPr/>
        </p:nvSpPr>
        <p:spPr>
          <a:xfrm>
            <a:off x="8168382" y="2069806"/>
            <a:ext cx="945915" cy="600164"/>
          </a:xfrm>
          <a:prstGeom prst="rect">
            <a:avLst/>
          </a:prstGeom>
          <a:noFill/>
        </p:spPr>
        <p:txBody>
          <a:bodyPr wrap="square" rtlCol="0">
            <a:spAutoFit/>
          </a:bodyPr>
          <a:lstStyle/>
          <a:p>
            <a:pPr algn="ctr"/>
            <a:r>
              <a:rPr lang="en-AU" sz="825" b="1" dirty="0">
                <a:solidFill>
                  <a:schemeClr val="bg1">
                    <a:lumMod val="50000"/>
                  </a:schemeClr>
                </a:solidFill>
                <a:latin typeface="Arial" panose="020B0604020202020204" pitchFamily="34" charset="0"/>
                <a:cs typeface="Arial" panose="020B0604020202020204" pitchFamily="34" charset="0"/>
              </a:rPr>
              <a:t>ThaiRAP launch with Chula, DOH and DRR</a:t>
            </a:r>
            <a:endParaRPr lang="en-GB" sz="825" b="1" dirty="0">
              <a:solidFill>
                <a:schemeClr val="bg1">
                  <a:lumMod val="5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F86A3D4B-0D5B-4656-9427-3F5D7BE256BB}"/>
              </a:ext>
            </a:extLst>
          </p:cNvPr>
          <p:cNvSpPr txBox="1"/>
          <p:nvPr/>
        </p:nvSpPr>
        <p:spPr>
          <a:xfrm>
            <a:off x="8116709" y="4032237"/>
            <a:ext cx="866365" cy="53091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AU" sz="1200" b="1" dirty="0">
                <a:solidFill>
                  <a:schemeClr val="bg1"/>
                </a:solidFill>
                <a:latin typeface="Arial" panose="020B0604020202020204" pitchFamily="34" charset="0"/>
                <a:cs typeface="Arial" panose="020B0604020202020204" pitchFamily="34" charset="0"/>
              </a:rPr>
              <a:t>100+ </a:t>
            </a:r>
          </a:p>
          <a:p>
            <a:pPr algn="ctr"/>
            <a:r>
              <a:rPr lang="en-AU" sz="825" b="1" dirty="0">
                <a:solidFill>
                  <a:schemeClr val="bg1"/>
                </a:solidFill>
                <a:latin typeface="Arial" panose="020B0604020202020204" pitchFamily="34" charset="0"/>
                <a:cs typeface="Arial" panose="020B0604020202020204" pitchFamily="34" charset="0"/>
              </a:rPr>
              <a:t>Countries </a:t>
            </a:r>
          </a:p>
          <a:p>
            <a:pPr algn="ctr"/>
            <a:r>
              <a:rPr lang="en-AU" sz="825" b="1" dirty="0">
                <a:solidFill>
                  <a:schemeClr val="bg1"/>
                </a:solidFill>
                <a:latin typeface="Arial" panose="020B0604020202020204" pitchFamily="34" charset="0"/>
                <a:cs typeface="Arial" panose="020B0604020202020204" pitchFamily="34" charset="0"/>
              </a:rPr>
              <a:t>worldwide</a:t>
            </a:r>
          </a:p>
        </p:txBody>
      </p:sp>
      <p:pic>
        <p:nvPicPr>
          <p:cNvPr id="52" name="Picture 7" descr="GRSF_logo.jpg">
            <a:extLst>
              <a:ext uri="{FF2B5EF4-FFF2-40B4-BE49-F238E27FC236}">
                <a16:creationId xmlns:a16="http://schemas.microsoft.com/office/drawing/2014/main" id="{296F50CA-C187-4262-BE51-9FEE5E8AACD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20621" y="4008041"/>
            <a:ext cx="686937" cy="31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A picture containing clipart&#10;&#10;Description generated with very high confidence">
            <a:extLst>
              <a:ext uri="{FF2B5EF4-FFF2-40B4-BE49-F238E27FC236}">
                <a16:creationId xmlns:a16="http://schemas.microsoft.com/office/drawing/2014/main" id="{C666DDC8-F398-4E38-BA6F-372CB4664EA6}"/>
              </a:ext>
            </a:extLst>
          </p:cNvPr>
          <p:cNvPicPr>
            <a:picLocks noChangeAspect="1"/>
          </p:cNvPicPr>
          <p:nvPr/>
        </p:nvPicPr>
        <p:blipFill>
          <a:blip r:embed="rId18"/>
          <a:stretch>
            <a:fillRect/>
          </a:stretch>
        </p:blipFill>
        <p:spPr>
          <a:xfrm>
            <a:off x="1191504" y="4019386"/>
            <a:ext cx="865306" cy="248142"/>
          </a:xfrm>
          <a:prstGeom prst="rect">
            <a:avLst/>
          </a:prstGeom>
        </p:spPr>
      </p:pic>
      <p:pic>
        <p:nvPicPr>
          <p:cNvPr id="54" name="Picture 53">
            <a:extLst>
              <a:ext uri="{FF2B5EF4-FFF2-40B4-BE49-F238E27FC236}">
                <a16:creationId xmlns:a16="http://schemas.microsoft.com/office/drawing/2014/main" id="{EA6828A9-2581-4DF0-9770-1BD997C1F6DF}"/>
              </a:ext>
            </a:extLst>
          </p:cNvPr>
          <p:cNvPicPr>
            <a:picLocks noChangeAspect="1"/>
          </p:cNvPicPr>
          <p:nvPr/>
        </p:nvPicPr>
        <p:blipFill>
          <a:blip r:embed="rId19"/>
          <a:stretch>
            <a:fillRect/>
          </a:stretch>
        </p:blipFill>
        <p:spPr>
          <a:xfrm>
            <a:off x="187528" y="3512652"/>
            <a:ext cx="1891931" cy="316907"/>
          </a:xfrm>
          <a:prstGeom prst="rect">
            <a:avLst/>
          </a:prstGeom>
        </p:spPr>
      </p:pic>
      <p:sp>
        <p:nvSpPr>
          <p:cNvPr id="55" name="Title 1">
            <a:extLst>
              <a:ext uri="{FF2B5EF4-FFF2-40B4-BE49-F238E27FC236}">
                <a16:creationId xmlns:a16="http://schemas.microsoft.com/office/drawing/2014/main" id="{47FAAA31-D5B5-44EA-B0FD-68C3B3C9F786}"/>
              </a:ext>
            </a:extLst>
          </p:cNvPr>
          <p:cNvSpPr txBox="1">
            <a:spLocks/>
          </p:cNvSpPr>
          <p:nvPr/>
        </p:nvSpPr>
        <p:spPr>
          <a:xfrm>
            <a:off x="236467" y="3108710"/>
            <a:ext cx="8192950" cy="540000"/>
          </a:xfrm>
          <a:prstGeom prst="rect">
            <a:avLst/>
          </a:prstGeom>
        </p:spPr>
        <p:txBody>
          <a:bodyPr lIns="0" tIns="0" rIns="0" bIns="0" anchor="t" anchorCtr="0">
            <a:normAutofit/>
          </a:bodyPr>
          <a:lstStyle>
            <a:lvl1pPr algn="l" defTabSz="457200" rtl="0" eaLnBrk="1" latinLnBrk="0" hangingPunct="1">
              <a:spcBef>
                <a:spcPct val="0"/>
              </a:spcBef>
              <a:buNone/>
              <a:defRPr sz="3200" b="1" i="0"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r>
              <a:rPr lang="en-AU" sz="1500" b="0" dirty="0" err="1"/>
              <a:t>iRAP’s</a:t>
            </a:r>
            <a:r>
              <a:rPr lang="en-AU" sz="1500" b="0" dirty="0"/>
              <a:t> Major Donors</a:t>
            </a:r>
          </a:p>
        </p:txBody>
      </p:sp>
      <p:pic>
        <p:nvPicPr>
          <p:cNvPr id="56" name="Picture 55">
            <a:extLst>
              <a:ext uri="{FF2B5EF4-FFF2-40B4-BE49-F238E27FC236}">
                <a16:creationId xmlns:a16="http://schemas.microsoft.com/office/drawing/2014/main" id="{EB4C2680-597E-46D0-A808-B0BC77CB36F7}"/>
              </a:ext>
            </a:extLst>
          </p:cNvPr>
          <p:cNvPicPr>
            <a:picLocks noChangeAspect="1"/>
          </p:cNvPicPr>
          <p:nvPr/>
        </p:nvPicPr>
        <p:blipFill>
          <a:blip r:embed="rId20"/>
          <a:stretch>
            <a:fillRect/>
          </a:stretch>
        </p:blipFill>
        <p:spPr>
          <a:xfrm>
            <a:off x="7923853" y="3400587"/>
            <a:ext cx="1011674" cy="259121"/>
          </a:xfrm>
          <a:prstGeom prst="rect">
            <a:avLst/>
          </a:prstGeom>
        </p:spPr>
      </p:pic>
      <p:sp>
        <p:nvSpPr>
          <p:cNvPr id="57" name="TextBox 56">
            <a:extLst>
              <a:ext uri="{FF2B5EF4-FFF2-40B4-BE49-F238E27FC236}">
                <a16:creationId xmlns:a16="http://schemas.microsoft.com/office/drawing/2014/main" id="{AE181241-668B-4040-9BF2-4F90393E466F}"/>
              </a:ext>
            </a:extLst>
          </p:cNvPr>
          <p:cNvSpPr txBox="1"/>
          <p:nvPr/>
        </p:nvSpPr>
        <p:spPr>
          <a:xfrm>
            <a:off x="7795778" y="3638400"/>
            <a:ext cx="1395821" cy="346249"/>
          </a:xfrm>
          <a:prstGeom prst="rect">
            <a:avLst/>
          </a:prstGeom>
          <a:noFill/>
        </p:spPr>
        <p:txBody>
          <a:bodyPr wrap="square" rtlCol="0">
            <a:spAutoFit/>
          </a:bodyPr>
          <a:lstStyle/>
          <a:p>
            <a:r>
              <a:rPr lang="en-AU" sz="825" dirty="0" err="1">
                <a:solidFill>
                  <a:schemeClr val="bg1">
                    <a:lumMod val="50000"/>
                  </a:schemeClr>
                </a:solidFill>
                <a:latin typeface="Arial" panose="020B0604020202020204" pitchFamily="34" charset="0"/>
                <a:cs typeface="Arial" panose="020B0604020202020204" pitchFamily="34" charset="0"/>
              </a:rPr>
              <a:t>MyRAP</a:t>
            </a:r>
            <a:r>
              <a:rPr lang="en-AU" sz="825" dirty="0">
                <a:solidFill>
                  <a:schemeClr val="bg1">
                    <a:lumMod val="50000"/>
                  </a:schemeClr>
                </a:solidFill>
                <a:latin typeface="Arial" panose="020B0604020202020204" pitchFamily="34" charset="0"/>
                <a:cs typeface="Arial" panose="020B0604020202020204" pitchFamily="34" charset="0"/>
              </a:rPr>
              <a:t> launch - MIROS</a:t>
            </a:r>
          </a:p>
          <a:p>
            <a:r>
              <a:rPr lang="en-AU" sz="825" dirty="0" err="1">
                <a:solidFill>
                  <a:schemeClr val="bg1">
                    <a:lumMod val="50000"/>
                  </a:schemeClr>
                </a:solidFill>
                <a:latin typeface="Arial" panose="020B0604020202020204" pitchFamily="34" charset="0"/>
                <a:cs typeface="Arial" panose="020B0604020202020204" pitchFamily="34" charset="0"/>
              </a:rPr>
              <a:t>BrazilRAP</a:t>
            </a:r>
            <a:r>
              <a:rPr lang="en-AU" sz="825" dirty="0">
                <a:solidFill>
                  <a:schemeClr val="bg1">
                    <a:lumMod val="50000"/>
                  </a:schemeClr>
                </a:solidFill>
                <a:latin typeface="Arial" panose="020B0604020202020204" pitchFamily="34" charset="0"/>
                <a:cs typeface="Arial" panose="020B0604020202020204" pitchFamily="34" charset="0"/>
              </a:rPr>
              <a:t> launch - DNIT</a:t>
            </a:r>
            <a:endParaRPr lang="en-GB" sz="825" dirty="0">
              <a:solidFill>
                <a:schemeClr val="bg1">
                  <a:lumMod val="50000"/>
                </a:schemeClr>
              </a:solidFill>
              <a:latin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a16="http://schemas.microsoft.com/office/drawing/2014/main" id="{1D157DEE-AD4C-4DD7-94CC-DA0AC350B064}"/>
              </a:ext>
            </a:extLst>
          </p:cNvPr>
          <p:cNvCxnSpPr>
            <a:cxnSpLocks/>
          </p:cNvCxnSpPr>
          <p:nvPr/>
        </p:nvCxnSpPr>
        <p:spPr>
          <a:xfrm flipH="1" flipV="1">
            <a:off x="7235584" y="3354837"/>
            <a:ext cx="173435" cy="152465"/>
          </a:xfrm>
          <a:prstGeom prst="line">
            <a:avLst/>
          </a:prstGeom>
          <a:ln>
            <a:solidFill>
              <a:srgbClr val="71B6B6"/>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DEF59FB-8CDD-4436-9F92-1F37A0594E58}"/>
              </a:ext>
            </a:extLst>
          </p:cNvPr>
          <p:cNvSpPr txBox="1"/>
          <p:nvPr/>
        </p:nvSpPr>
        <p:spPr>
          <a:xfrm>
            <a:off x="5940669" y="3060151"/>
            <a:ext cx="1199060" cy="600164"/>
          </a:xfrm>
          <a:prstGeom prst="rect">
            <a:avLst/>
          </a:prstGeom>
          <a:noFill/>
        </p:spPr>
        <p:txBody>
          <a:bodyPr wrap="square" rtlCol="0">
            <a:spAutoFit/>
          </a:bodyPr>
          <a:lstStyle/>
          <a:p>
            <a:pPr algn="ctr"/>
            <a:r>
              <a:rPr lang="en-AU" sz="825" b="1" dirty="0">
                <a:solidFill>
                  <a:schemeClr val="bg1">
                    <a:lumMod val="50000"/>
                  </a:schemeClr>
                </a:solidFill>
                <a:latin typeface="Arial" panose="020B0604020202020204" pitchFamily="34" charset="0"/>
                <a:cs typeface="Arial" panose="020B0604020202020204" pitchFamily="34" charset="0"/>
              </a:rPr>
              <a:t>UN Member States agree target for </a:t>
            </a:r>
          </a:p>
          <a:p>
            <a:pPr algn="ctr"/>
            <a:r>
              <a:rPr lang="en-AU" sz="825" b="1" dirty="0">
                <a:solidFill>
                  <a:schemeClr val="bg1">
                    <a:lumMod val="50000"/>
                  </a:schemeClr>
                </a:solidFill>
                <a:latin typeface="Arial" panose="020B0604020202020204" pitchFamily="34" charset="0"/>
                <a:cs typeface="Arial" panose="020B0604020202020204" pitchFamily="34" charset="0"/>
              </a:rPr>
              <a:t>3-star or better roads</a:t>
            </a:r>
            <a:endParaRPr lang="en-GB" sz="825" b="1" dirty="0">
              <a:solidFill>
                <a:schemeClr val="bg1">
                  <a:lumMod val="50000"/>
                </a:schemeClr>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B85EABC-1114-4B5E-BFE4-74ED6C2F0DA1}"/>
              </a:ext>
            </a:extLst>
          </p:cNvPr>
          <p:cNvSpPr txBox="1"/>
          <p:nvPr/>
        </p:nvSpPr>
        <p:spPr>
          <a:xfrm>
            <a:off x="3747048" y="3578191"/>
            <a:ext cx="1199060" cy="600164"/>
          </a:xfrm>
          <a:prstGeom prst="rect">
            <a:avLst/>
          </a:prstGeom>
          <a:noFill/>
        </p:spPr>
        <p:txBody>
          <a:bodyPr wrap="square" rtlCol="0">
            <a:spAutoFit/>
          </a:bodyPr>
          <a:lstStyle/>
          <a:p>
            <a:pPr algn="ctr"/>
            <a:r>
              <a:rPr lang="en-AU" sz="825" b="1" dirty="0">
                <a:solidFill>
                  <a:schemeClr val="bg1">
                    <a:lumMod val="50000"/>
                  </a:schemeClr>
                </a:solidFill>
                <a:latin typeface="Arial" panose="020B0604020202020204" pitchFamily="34" charset="0"/>
                <a:cs typeface="Arial" panose="020B0604020202020204" pitchFamily="34" charset="0"/>
              </a:rPr>
              <a:t>Sustainable Development Goal to halve road deaths and injuries</a:t>
            </a:r>
            <a:endParaRPr lang="en-GB" sz="825" b="1" dirty="0">
              <a:solidFill>
                <a:schemeClr val="bg1">
                  <a:lumMod val="50000"/>
                </a:schemeClr>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5B38506B-C4A1-4AFA-8464-7AF3FA8086AA}"/>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8248216" y="3135975"/>
            <a:ext cx="827726" cy="253285"/>
          </a:xfrm>
          <a:prstGeom prst="rect">
            <a:avLst/>
          </a:prstGeom>
        </p:spPr>
      </p:pic>
      <p:pic>
        <p:nvPicPr>
          <p:cNvPr id="62" name="Picture 61" descr="A drawing of a face&#10;&#10;Description automatically generated">
            <a:extLst>
              <a:ext uri="{FF2B5EF4-FFF2-40B4-BE49-F238E27FC236}">
                <a16:creationId xmlns:a16="http://schemas.microsoft.com/office/drawing/2014/main" id="{E07FF04B-D534-4EEF-8AC9-FFFF11097CD6}"/>
              </a:ext>
            </a:extLst>
          </p:cNvPr>
          <p:cNvPicPr>
            <a:picLocks noChangeAspect="1"/>
          </p:cNvPicPr>
          <p:nvPr/>
        </p:nvPicPr>
        <p:blipFill>
          <a:blip r:embed="rId22"/>
          <a:stretch>
            <a:fillRect/>
          </a:stretch>
        </p:blipFill>
        <p:spPr>
          <a:xfrm>
            <a:off x="121152" y="1337808"/>
            <a:ext cx="842850" cy="215269"/>
          </a:xfrm>
          <a:prstGeom prst="rect">
            <a:avLst/>
          </a:prstGeom>
        </p:spPr>
      </p:pic>
      <p:pic>
        <p:nvPicPr>
          <p:cNvPr id="63" name="Picture 62" descr="A picture containing drawing, light&#10;&#10;Description automatically generated">
            <a:extLst>
              <a:ext uri="{FF2B5EF4-FFF2-40B4-BE49-F238E27FC236}">
                <a16:creationId xmlns:a16="http://schemas.microsoft.com/office/drawing/2014/main" id="{A282ED9E-7A8D-46BC-9F5E-59657D39EC7E}"/>
              </a:ext>
            </a:extLst>
          </p:cNvPr>
          <p:cNvPicPr>
            <a:picLocks noChangeAspect="1"/>
          </p:cNvPicPr>
          <p:nvPr/>
        </p:nvPicPr>
        <p:blipFill>
          <a:blip r:embed="rId23"/>
          <a:stretch>
            <a:fillRect/>
          </a:stretch>
        </p:blipFill>
        <p:spPr>
          <a:xfrm>
            <a:off x="2855019" y="2674031"/>
            <a:ext cx="1160959" cy="297357"/>
          </a:xfrm>
          <a:prstGeom prst="rect">
            <a:avLst/>
          </a:prstGeom>
        </p:spPr>
      </p:pic>
      <p:pic>
        <p:nvPicPr>
          <p:cNvPr id="1026" name="Picture 2" descr="iRAP - International Road Assessment Programme">
            <a:extLst>
              <a:ext uri="{FF2B5EF4-FFF2-40B4-BE49-F238E27FC236}">
                <a16:creationId xmlns:a16="http://schemas.microsoft.com/office/drawing/2014/main" id="{0C13C9E1-F77B-4D43-B368-0ABFBE82103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1180" y="4503430"/>
            <a:ext cx="1565643" cy="61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0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43FE7-3B64-4B0B-A943-FE6F72FA1BCB}"/>
              </a:ext>
            </a:extLst>
          </p:cNvPr>
          <p:cNvSpPr/>
          <p:nvPr/>
        </p:nvSpPr>
        <p:spPr>
          <a:xfrm>
            <a:off x="1143000" y="0"/>
            <a:ext cx="6858000" cy="48400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0A60E662-D1ED-4F69-82B9-0C8C25A58E0E}"/>
              </a:ext>
            </a:extLst>
          </p:cNvPr>
          <p:cNvPicPr>
            <a:picLocks noChangeAspect="1"/>
          </p:cNvPicPr>
          <p:nvPr/>
        </p:nvPicPr>
        <p:blipFill>
          <a:blip r:embed="rId3">
            <a:clrChange>
              <a:clrFrom>
                <a:srgbClr val="F0F0F0"/>
              </a:clrFrom>
              <a:clrTo>
                <a:srgbClr val="F0F0F0">
                  <a:alpha val="0"/>
                </a:srgbClr>
              </a:clrTo>
            </a:clrChange>
          </a:blip>
          <a:stretch>
            <a:fillRect/>
          </a:stretch>
        </p:blipFill>
        <p:spPr>
          <a:xfrm>
            <a:off x="1143000" y="573529"/>
            <a:ext cx="6858000" cy="4231663"/>
          </a:xfrm>
          <a:prstGeom prst="rect">
            <a:avLst/>
          </a:prstGeom>
        </p:spPr>
      </p:pic>
      <p:sp>
        <p:nvSpPr>
          <p:cNvPr id="2" name="Rectangle 1">
            <a:extLst>
              <a:ext uri="{FF2B5EF4-FFF2-40B4-BE49-F238E27FC236}">
                <a16:creationId xmlns:a16="http://schemas.microsoft.com/office/drawing/2014/main" id="{63B16168-0FFD-4B91-88E1-36F91E8B1D1A}"/>
              </a:ext>
            </a:extLst>
          </p:cNvPr>
          <p:cNvSpPr/>
          <p:nvPr/>
        </p:nvSpPr>
        <p:spPr>
          <a:xfrm>
            <a:off x="3858492" y="1113589"/>
            <a:ext cx="3737844" cy="1806490"/>
          </a:xfrm>
          <a:custGeom>
            <a:avLst/>
            <a:gdLst>
              <a:gd name="connsiteX0" fmla="*/ 0 w 4968552"/>
              <a:gd name="connsiteY0" fmla="*/ 0 h 2376265"/>
              <a:gd name="connsiteX1" fmla="*/ 4968552 w 4968552"/>
              <a:gd name="connsiteY1" fmla="*/ 0 h 2376265"/>
              <a:gd name="connsiteX2" fmla="*/ 4968552 w 4968552"/>
              <a:gd name="connsiteY2" fmla="*/ 2376265 h 2376265"/>
              <a:gd name="connsiteX3" fmla="*/ 0 w 4968552"/>
              <a:gd name="connsiteY3" fmla="*/ 2376265 h 2376265"/>
              <a:gd name="connsiteX4" fmla="*/ 0 w 4968552"/>
              <a:gd name="connsiteY4" fmla="*/ 0 h 2376265"/>
              <a:gd name="connsiteX0" fmla="*/ 0 w 4968552"/>
              <a:gd name="connsiteY0" fmla="*/ 0 h 2376265"/>
              <a:gd name="connsiteX1" fmla="*/ 4968552 w 4968552"/>
              <a:gd name="connsiteY1" fmla="*/ 0 h 2376265"/>
              <a:gd name="connsiteX2" fmla="*/ 4968552 w 4968552"/>
              <a:gd name="connsiteY2" fmla="*/ 2376265 h 2376265"/>
              <a:gd name="connsiteX3" fmla="*/ 645160 w 4968552"/>
              <a:gd name="connsiteY3" fmla="*/ 2010505 h 2376265"/>
              <a:gd name="connsiteX4" fmla="*/ 0 w 4968552"/>
              <a:gd name="connsiteY4" fmla="*/ 0 h 2376265"/>
              <a:gd name="connsiteX0" fmla="*/ 15240 w 4983792"/>
              <a:gd name="connsiteY0" fmla="*/ 0 h 2376265"/>
              <a:gd name="connsiteX1" fmla="*/ 4983792 w 4983792"/>
              <a:gd name="connsiteY1" fmla="*/ 0 h 2376265"/>
              <a:gd name="connsiteX2" fmla="*/ 4983792 w 4983792"/>
              <a:gd name="connsiteY2" fmla="*/ 2376265 h 2376265"/>
              <a:gd name="connsiteX3" fmla="*/ 0 w 4983792"/>
              <a:gd name="connsiteY3" fmla="*/ 1370425 h 2376265"/>
              <a:gd name="connsiteX4" fmla="*/ 15240 w 4983792"/>
              <a:gd name="connsiteY4" fmla="*/ 0 h 2376265"/>
              <a:gd name="connsiteX0" fmla="*/ 15240 w 4983792"/>
              <a:gd name="connsiteY0" fmla="*/ 0 h 2376265"/>
              <a:gd name="connsiteX1" fmla="*/ 4983792 w 4983792"/>
              <a:gd name="connsiteY1" fmla="*/ 0 h 2376265"/>
              <a:gd name="connsiteX2" fmla="*/ 4983792 w 4983792"/>
              <a:gd name="connsiteY2" fmla="*/ 2376265 h 2376265"/>
              <a:gd name="connsiteX3" fmla="*/ 0 w 4983792"/>
              <a:gd name="connsiteY3" fmla="*/ 1370425 h 2376265"/>
              <a:gd name="connsiteX4" fmla="*/ 15240 w 4983792"/>
              <a:gd name="connsiteY4" fmla="*/ 0 h 2376265"/>
              <a:gd name="connsiteX0" fmla="*/ 15240 w 4983792"/>
              <a:gd name="connsiteY0" fmla="*/ 0 h 2376514"/>
              <a:gd name="connsiteX1" fmla="*/ 4983792 w 4983792"/>
              <a:gd name="connsiteY1" fmla="*/ 0 h 2376514"/>
              <a:gd name="connsiteX2" fmla="*/ 4983792 w 4983792"/>
              <a:gd name="connsiteY2" fmla="*/ 2376265 h 2376514"/>
              <a:gd name="connsiteX3" fmla="*/ 0 w 4983792"/>
              <a:gd name="connsiteY3" fmla="*/ 1370425 h 2376514"/>
              <a:gd name="connsiteX4" fmla="*/ 15240 w 4983792"/>
              <a:gd name="connsiteY4" fmla="*/ 0 h 2376514"/>
              <a:gd name="connsiteX0" fmla="*/ 15240 w 4983792"/>
              <a:gd name="connsiteY0" fmla="*/ 0 h 2408653"/>
              <a:gd name="connsiteX1" fmla="*/ 4983792 w 4983792"/>
              <a:gd name="connsiteY1" fmla="*/ 0 h 2408653"/>
              <a:gd name="connsiteX2" fmla="*/ 4983792 w 4983792"/>
              <a:gd name="connsiteY2" fmla="*/ 2376265 h 2408653"/>
              <a:gd name="connsiteX3" fmla="*/ 0 w 4983792"/>
              <a:gd name="connsiteY3" fmla="*/ 1370425 h 2408653"/>
              <a:gd name="connsiteX4" fmla="*/ 15240 w 4983792"/>
              <a:gd name="connsiteY4" fmla="*/ 0 h 2408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3792" h="2408653">
                <a:moveTo>
                  <a:pt x="15240" y="0"/>
                </a:moveTo>
                <a:lnTo>
                  <a:pt x="4983792" y="0"/>
                </a:lnTo>
                <a:lnTo>
                  <a:pt x="4983792" y="2376265"/>
                </a:lnTo>
                <a:cubicBezTo>
                  <a:pt x="2794208" y="2391505"/>
                  <a:pt x="2250544" y="2655665"/>
                  <a:pt x="0" y="1370425"/>
                </a:cubicBezTo>
                <a:lnTo>
                  <a:pt x="1524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TextBox 8">
            <a:extLst>
              <a:ext uri="{FF2B5EF4-FFF2-40B4-BE49-F238E27FC236}">
                <a16:creationId xmlns:a16="http://schemas.microsoft.com/office/drawing/2014/main" id="{5FFFE9FC-A6D8-4EA9-B791-4240B90DB6B2}"/>
              </a:ext>
            </a:extLst>
          </p:cNvPr>
          <p:cNvSpPr txBox="1"/>
          <p:nvPr/>
        </p:nvSpPr>
        <p:spPr>
          <a:xfrm>
            <a:off x="1280358" y="35736"/>
            <a:ext cx="6503673" cy="553998"/>
          </a:xfrm>
          <a:prstGeom prst="rect">
            <a:avLst/>
          </a:prstGeom>
          <a:noFill/>
        </p:spPr>
        <p:txBody>
          <a:bodyPr vert="horz" wrap="square" rtlCol="0">
            <a:spAutoFit/>
          </a:bodyPr>
          <a:lstStyle/>
          <a:p>
            <a:pPr algn="ctr"/>
            <a:r>
              <a:rPr lang="en-US" sz="3000" b="1" dirty="0">
                <a:solidFill>
                  <a:schemeClr val="bg1">
                    <a:lumMod val="50000"/>
                  </a:schemeClr>
                </a:solidFill>
                <a:latin typeface="Arial" charset="0"/>
                <a:ea typeface="+mj-ea"/>
                <a:cs typeface="+mj-cs"/>
              </a:rPr>
              <a:t>Vision Zero and 5-Star Roads</a:t>
            </a:r>
          </a:p>
        </p:txBody>
      </p:sp>
      <p:pic>
        <p:nvPicPr>
          <p:cNvPr id="6" name="Picture 5">
            <a:extLst>
              <a:ext uri="{FF2B5EF4-FFF2-40B4-BE49-F238E27FC236}">
                <a16:creationId xmlns:a16="http://schemas.microsoft.com/office/drawing/2014/main" id="{137C19AB-4115-405D-8183-FBD6C6E17545}"/>
              </a:ext>
            </a:extLst>
          </p:cNvPr>
          <p:cNvPicPr>
            <a:picLocks noChangeAspect="1"/>
          </p:cNvPicPr>
          <p:nvPr/>
        </p:nvPicPr>
        <p:blipFill rotWithShape="1">
          <a:blip r:embed="rId4"/>
          <a:srcRect r="52277"/>
          <a:stretch/>
        </p:blipFill>
        <p:spPr>
          <a:xfrm>
            <a:off x="4139952" y="710608"/>
            <a:ext cx="1242139" cy="1537106"/>
          </a:xfrm>
          <a:prstGeom prst="rect">
            <a:avLst/>
          </a:prstGeom>
        </p:spPr>
      </p:pic>
      <p:cxnSp>
        <p:nvCxnSpPr>
          <p:cNvPr id="12" name="Straight Arrow Connector 11">
            <a:extLst>
              <a:ext uri="{FF2B5EF4-FFF2-40B4-BE49-F238E27FC236}">
                <a16:creationId xmlns:a16="http://schemas.microsoft.com/office/drawing/2014/main" id="{32B33A5E-4D91-4A1B-9FDB-663D32565D85}"/>
              </a:ext>
            </a:extLst>
          </p:cNvPr>
          <p:cNvCxnSpPr/>
          <p:nvPr/>
        </p:nvCxnSpPr>
        <p:spPr>
          <a:xfrm>
            <a:off x="4734018" y="2247714"/>
            <a:ext cx="0" cy="1026114"/>
          </a:xfrm>
          <a:prstGeom prst="straightConnector1">
            <a:avLst/>
          </a:prstGeom>
          <a:ln w="98425">
            <a:solidFill>
              <a:srgbClr val="FFC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2" descr="Image result for zero">
            <a:extLst>
              <a:ext uri="{FF2B5EF4-FFF2-40B4-BE49-F238E27FC236}">
                <a16:creationId xmlns:a16="http://schemas.microsoft.com/office/drawing/2014/main" id="{C524CB0D-920E-4342-9306-233C20A42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846" y="534361"/>
            <a:ext cx="1918430" cy="191843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E097EF61-FE81-4E33-8740-53D5CEC29FCA}"/>
              </a:ext>
            </a:extLst>
          </p:cNvPr>
          <p:cNvCxnSpPr>
            <a:cxnSpLocks/>
          </p:cNvCxnSpPr>
          <p:nvPr/>
        </p:nvCxnSpPr>
        <p:spPr>
          <a:xfrm>
            <a:off x="7004060" y="2296959"/>
            <a:ext cx="0" cy="1354912"/>
          </a:xfrm>
          <a:prstGeom prst="straightConnector1">
            <a:avLst/>
          </a:prstGeom>
          <a:ln w="9842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2" descr="iRAP - International Road Assessment Programme">
            <a:extLst>
              <a:ext uri="{FF2B5EF4-FFF2-40B4-BE49-F238E27FC236}">
                <a16:creationId xmlns:a16="http://schemas.microsoft.com/office/drawing/2014/main" id="{50A12CB9-081F-3C44-A247-122FE2BAB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80" y="4503430"/>
            <a:ext cx="1565643" cy="61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7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a road&#10;&#10;Description automatically generated">
            <a:extLst>
              <a:ext uri="{FF2B5EF4-FFF2-40B4-BE49-F238E27FC236}">
                <a16:creationId xmlns:a16="http://schemas.microsoft.com/office/drawing/2014/main" id="{E2ACD435-AB40-E143-8509-C712E5873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388" y="1059582"/>
            <a:ext cx="5445224" cy="4083918"/>
          </a:xfrm>
          <a:prstGeom prst="rect">
            <a:avLst/>
          </a:prstGeom>
        </p:spPr>
      </p:pic>
      <p:sp>
        <p:nvSpPr>
          <p:cNvPr id="4" name="TextBox 3">
            <a:extLst>
              <a:ext uri="{FF2B5EF4-FFF2-40B4-BE49-F238E27FC236}">
                <a16:creationId xmlns:a16="http://schemas.microsoft.com/office/drawing/2014/main" id="{4FEBFADF-367A-EA45-B0D0-C8D63C1037AA}"/>
              </a:ext>
            </a:extLst>
          </p:cNvPr>
          <p:cNvSpPr txBox="1"/>
          <p:nvPr/>
        </p:nvSpPr>
        <p:spPr>
          <a:xfrm>
            <a:off x="5158386" y="4497169"/>
            <a:ext cx="2136226" cy="646331"/>
          </a:xfrm>
          <a:prstGeom prst="rect">
            <a:avLst/>
          </a:prstGeom>
          <a:noFill/>
        </p:spPr>
        <p:txBody>
          <a:bodyPr wrap="none" rtlCol="0">
            <a:spAutoFit/>
          </a:bodyPr>
          <a:lstStyle/>
          <a:p>
            <a:r>
              <a:rPr lang="en-US" dirty="0">
                <a:solidFill>
                  <a:schemeClr val="bg1"/>
                </a:solidFill>
              </a:rPr>
              <a:t>Perfectly Maintained</a:t>
            </a:r>
          </a:p>
          <a:p>
            <a:r>
              <a:rPr lang="en-US" dirty="0">
                <a:solidFill>
                  <a:schemeClr val="bg1"/>
                </a:solidFill>
              </a:rPr>
              <a:t>Absolutely Lethal</a:t>
            </a:r>
          </a:p>
        </p:txBody>
      </p:sp>
    </p:spTree>
    <p:extLst>
      <p:ext uri="{BB962C8B-B14F-4D97-AF65-F5344CB8AC3E}">
        <p14:creationId xmlns:p14="http://schemas.microsoft.com/office/powerpoint/2010/main" val="885409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1B332-E990-483E-82E7-9F5CC188568D}"/>
              </a:ext>
            </a:extLst>
          </p:cNvPr>
          <p:cNvSpPr txBox="1">
            <a:spLocks/>
          </p:cNvSpPr>
          <p:nvPr/>
        </p:nvSpPr>
        <p:spPr>
          <a:xfrm>
            <a:off x="199757" y="301957"/>
            <a:ext cx="5805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F80A1"/>
                </a:solidFill>
                <a:latin typeface="Arial" panose="020B0604020202020204" pitchFamily="34" charset="0"/>
                <a:cs typeface="Arial" panose="020B0604020202020204" pitchFamily="34" charset="0"/>
              </a:rPr>
              <a:t>QUEENSLAND, AUSTRALIA</a:t>
            </a:r>
          </a:p>
          <a:p>
            <a:pPr marL="0" indent="0">
              <a:buNone/>
            </a:pPr>
            <a:r>
              <a:rPr lang="en-US" sz="2400" dirty="0">
                <a:solidFill>
                  <a:srgbClr val="2F80A1"/>
                </a:solidFill>
                <a:latin typeface="Arial" panose="020B0604020202020204" pitchFamily="34" charset="0"/>
                <a:cs typeface="Arial" panose="020B0604020202020204" pitchFamily="34" charset="0"/>
              </a:rPr>
              <a:t>Bruce Highway</a:t>
            </a:r>
            <a:endParaRPr lang="en-AU" sz="2400" dirty="0">
              <a:solidFill>
                <a:srgbClr val="2F80A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5F4F003-F122-47F1-BA2C-AD02C47F3DCF}"/>
              </a:ext>
            </a:extLst>
          </p:cNvPr>
          <p:cNvSpPr txBox="1">
            <a:spLocks/>
          </p:cNvSpPr>
          <p:nvPr/>
        </p:nvSpPr>
        <p:spPr>
          <a:xfrm>
            <a:off x="199758" y="1336012"/>
            <a:ext cx="8669035" cy="2531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450"/>
              </a:spcBef>
            </a:pPr>
            <a:r>
              <a:rPr lang="en-US" sz="1500" dirty="0"/>
              <a:t>82% reduction in fatal and serious injuries and risk of death and injury more than halved</a:t>
            </a:r>
          </a:p>
          <a:p>
            <a:pPr>
              <a:lnSpc>
                <a:spcPct val="80000"/>
              </a:lnSpc>
              <a:spcBef>
                <a:spcPts val="450"/>
              </a:spcBef>
            </a:pPr>
            <a:r>
              <a:rPr lang="en-US" sz="1500" dirty="0"/>
              <a:t>Safety jump from 2-stars to 4 and 5-stars</a:t>
            </a:r>
          </a:p>
          <a:p>
            <a:pPr>
              <a:lnSpc>
                <a:spcPct val="80000"/>
              </a:lnSpc>
              <a:spcBef>
                <a:spcPts val="450"/>
              </a:spcBef>
            </a:pPr>
            <a:r>
              <a:rPr lang="en-US" sz="1500" dirty="0"/>
              <a:t>Reduction in head-on, run-off-road and intersection crashes</a:t>
            </a:r>
            <a:endParaRPr lang="en-AU" sz="2100" dirty="0"/>
          </a:p>
        </p:txBody>
      </p:sp>
      <p:sp>
        <p:nvSpPr>
          <p:cNvPr id="7" name="Rectangle 6">
            <a:extLst>
              <a:ext uri="{FF2B5EF4-FFF2-40B4-BE49-F238E27FC236}">
                <a16:creationId xmlns:a16="http://schemas.microsoft.com/office/drawing/2014/main" id="{CFFB4225-C3DB-466F-B9D9-99BB75D2AD5C}"/>
              </a:ext>
            </a:extLst>
          </p:cNvPr>
          <p:cNvSpPr/>
          <p:nvPr/>
        </p:nvSpPr>
        <p:spPr>
          <a:xfrm>
            <a:off x="-4328" y="4381559"/>
            <a:ext cx="9144000" cy="439499"/>
          </a:xfrm>
          <a:prstGeom prst="rect">
            <a:avLst/>
          </a:prstGeom>
          <a:solidFill>
            <a:srgbClr val="0C7E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dirty="0"/>
          </a:p>
        </p:txBody>
      </p:sp>
      <p:pic>
        <p:nvPicPr>
          <p:cNvPr id="12" name="Picture 11" descr="A truck that is driving down the highway&#10;&#10;Description automatically generated">
            <a:extLst>
              <a:ext uri="{FF2B5EF4-FFF2-40B4-BE49-F238E27FC236}">
                <a16:creationId xmlns:a16="http://schemas.microsoft.com/office/drawing/2014/main" id="{1C34289E-F904-4692-BA9A-C74A367D6DB9}"/>
              </a:ext>
            </a:extLst>
          </p:cNvPr>
          <p:cNvPicPr>
            <a:picLocks noChangeAspect="1"/>
          </p:cNvPicPr>
          <p:nvPr/>
        </p:nvPicPr>
        <p:blipFill>
          <a:blip r:embed="rId3"/>
          <a:stretch>
            <a:fillRect/>
          </a:stretch>
        </p:blipFill>
        <p:spPr>
          <a:xfrm>
            <a:off x="-8657" y="2263042"/>
            <a:ext cx="3246830" cy="2118517"/>
          </a:xfrm>
          <a:prstGeom prst="rect">
            <a:avLst/>
          </a:prstGeom>
        </p:spPr>
      </p:pic>
      <p:pic>
        <p:nvPicPr>
          <p:cNvPr id="14" name="Picture 13" descr="A sign on a highway&#10;&#10;Description automatically generated">
            <a:extLst>
              <a:ext uri="{FF2B5EF4-FFF2-40B4-BE49-F238E27FC236}">
                <a16:creationId xmlns:a16="http://schemas.microsoft.com/office/drawing/2014/main" id="{A20D0BF3-83BA-4192-B05D-0B9EF9EC9478}"/>
              </a:ext>
            </a:extLst>
          </p:cNvPr>
          <p:cNvPicPr>
            <a:picLocks noChangeAspect="1"/>
          </p:cNvPicPr>
          <p:nvPr/>
        </p:nvPicPr>
        <p:blipFill>
          <a:blip r:embed="rId4"/>
          <a:stretch>
            <a:fillRect/>
          </a:stretch>
        </p:blipFill>
        <p:spPr>
          <a:xfrm>
            <a:off x="6148546" y="2299238"/>
            <a:ext cx="2999690" cy="2082321"/>
          </a:xfrm>
          <a:prstGeom prst="rect">
            <a:avLst/>
          </a:prstGeom>
        </p:spPr>
      </p:pic>
      <p:pic>
        <p:nvPicPr>
          <p:cNvPr id="16" name="Picture 15" descr="A bridge over a road&#10;&#10;Description automatically generated">
            <a:extLst>
              <a:ext uri="{FF2B5EF4-FFF2-40B4-BE49-F238E27FC236}">
                <a16:creationId xmlns:a16="http://schemas.microsoft.com/office/drawing/2014/main" id="{0605A677-89BB-4D82-A5F6-1B38F67BE6BA}"/>
              </a:ext>
            </a:extLst>
          </p:cNvPr>
          <p:cNvPicPr>
            <a:picLocks noChangeAspect="1"/>
          </p:cNvPicPr>
          <p:nvPr/>
        </p:nvPicPr>
        <p:blipFill>
          <a:blip r:embed="rId5"/>
          <a:stretch>
            <a:fillRect/>
          </a:stretch>
        </p:blipFill>
        <p:spPr>
          <a:xfrm>
            <a:off x="3193231" y="2268346"/>
            <a:ext cx="2964635" cy="2120211"/>
          </a:xfrm>
          <a:prstGeom prst="rect">
            <a:avLst/>
          </a:prstGeom>
        </p:spPr>
      </p:pic>
      <p:pic>
        <p:nvPicPr>
          <p:cNvPr id="18" name="Picture 17" descr="A picture containing clock, drawing&#10;&#10;Description automatically generated">
            <a:extLst>
              <a:ext uri="{FF2B5EF4-FFF2-40B4-BE49-F238E27FC236}">
                <a16:creationId xmlns:a16="http://schemas.microsoft.com/office/drawing/2014/main" id="{E65CE31D-A84F-4411-80CC-3DAE1A207BA2}"/>
              </a:ext>
            </a:extLst>
          </p:cNvPr>
          <p:cNvPicPr>
            <a:picLocks noChangeAspect="1"/>
          </p:cNvPicPr>
          <p:nvPr/>
        </p:nvPicPr>
        <p:blipFill>
          <a:blip r:embed="rId6"/>
          <a:stretch>
            <a:fillRect/>
          </a:stretch>
        </p:blipFill>
        <p:spPr>
          <a:xfrm>
            <a:off x="5783113" y="254072"/>
            <a:ext cx="1353515" cy="354595"/>
          </a:xfrm>
          <a:prstGeom prst="rect">
            <a:avLst/>
          </a:prstGeom>
        </p:spPr>
      </p:pic>
      <p:pic>
        <p:nvPicPr>
          <p:cNvPr id="20" name="Picture 19" descr="A close up of a logo&#10;&#10;Description automatically generated">
            <a:extLst>
              <a:ext uri="{FF2B5EF4-FFF2-40B4-BE49-F238E27FC236}">
                <a16:creationId xmlns:a16="http://schemas.microsoft.com/office/drawing/2014/main" id="{067955C5-82DA-413C-8877-C95A2CC54850}"/>
              </a:ext>
            </a:extLst>
          </p:cNvPr>
          <p:cNvPicPr>
            <a:picLocks noChangeAspect="1"/>
          </p:cNvPicPr>
          <p:nvPr/>
        </p:nvPicPr>
        <p:blipFill>
          <a:blip r:embed="rId7"/>
          <a:stretch>
            <a:fillRect/>
          </a:stretch>
        </p:blipFill>
        <p:spPr>
          <a:xfrm>
            <a:off x="6867617" y="606671"/>
            <a:ext cx="1972718" cy="486604"/>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EAFD6CFC-68BD-40A8-8609-44AD6639B6F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48072" y="417102"/>
            <a:ext cx="1234316" cy="822878"/>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B7C37ACC-4F28-4E24-A942-D767923EC4EB}"/>
              </a:ext>
            </a:extLst>
          </p:cNvPr>
          <p:cNvPicPr>
            <a:picLocks noChangeAspect="1"/>
          </p:cNvPicPr>
          <p:nvPr/>
        </p:nvPicPr>
        <p:blipFill>
          <a:blip r:embed="rId9"/>
          <a:stretch>
            <a:fillRect/>
          </a:stretch>
        </p:blipFill>
        <p:spPr>
          <a:xfrm>
            <a:off x="7333395" y="214756"/>
            <a:ext cx="1506939" cy="258095"/>
          </a:xfrm>
          <a:prstGeom prst="rect">
            <a:avLst/>
          </a:prstGeom>
        </p:spPr>
      </p:pic>
      <p:sp>
        <p:nvSpPr>
          <p:cNvPr id="13" name="TextBox 12">
            <a:extLst>
              <a:ext uri="{FF2B5EF4-FFF2-40B4-BE49-F238E27FC236}">
                <a16:creationId xmlns:a16="http://schemas.microsoft.com/office/drawing/2014/main" id="{9C1BFB53-BA8E-49D8-827A-8597FA8B4F98}"/>
              </a:ext>
            </a:extLst>
          </p:cNvPr>
          <p:cNvSpPr txBox="1"/>
          <p:nvPr/>
        </p:nvSpPr>
        <p:spPr>
          <a:xfrm>
            <a:off x="13429" y="4388557"/>
            <a:ext cx="1683065" cy="173124"/>
          </a:xfrm>
          <a:prstGeom prst="rect">
            <a:avLst/>
          </a:prstGeom>
          <a:noFill/>
        </p:spPr>
        <p:txBody>
          <a:bodyPr wrap="square" rtlCol="0">
            <a:spAutoFit/>
          </a:bodyPr>
          <a:lstStyle/>
          <a:p>
            <a:r>
              <a:rPr lang="en-US" sz="525" i="1" dirty="0">
                <a:latin typeface="Arial" panose="020B0604020202020204" pitchFamily="34" charset="0"/>
                <a:cs typeface="Arial" panose="020B0604020202020204" pitchFamily="34" charset="0"/>
              </a:rPr>
              <a:t>Images credit: TMR</a:t>
            </a:r>
            <a:endParaRPr lang="en-AU" sz="525"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140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14785</TotalTime>
  <Words>1530</Words>
  <Application>Microsoft Macintosh PowerPoint</Application>
  <PresentationFormat>On-screen Show (16:9)</PresentationFormat>
  <Paragraphs>134</Paragraphs>
  <Slides>12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Trade Gothic LT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Martin Small</cp:lastModifiedBy>
  <cp:revision>585</cp:revision>
  <cp:lastPrinted>2019-04-14T04:46:12Z</cp:lastPrinted>
  <dcterms:created xsi:type="dcterms:W3CDTF">2012-04-30T23:46:55Z</dcterms:created>
  <dcterms:modified xsi:type="dcterms:W3CDTF">2020-08-27T13:54:36Z</dcterms:modified>
</cp:coreProperties>
</file>