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g" ContentType="vide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817" r:id="rId3"/>
    <p:sldId id="318" r:id="rId4"/>
    <p:sldId id="364" r:id="rId5"/>
    <p:sldId id="434" r:id="rId6"/>
    <p:sldId id="391" r:id="rId7"/>
    <p:sldId id="334" r:id="rId8"/>
    <p:sldId id="643" r:id="rId9"/>
    <p:sldId id="81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31"/>
    <p:restoredTop sz="94554"/>
  </p:normalViewPr>
  <p:slideViewPr>
    <p:cSldViewPr snapToGrid="0" snapToObjects="1">
      <p:cViewPr varScale="1">
        <p:scale>
          <a:sx n="94" d="100"/>
          <a:sy n="94" d="100"/>
        </p:scale>
        <p:origin x="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B8AA3-F70C-C142-AC1E-3801E67BD157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74F7E-07EC-F24C-8F60-DC665CDE3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8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5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4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1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7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1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F5F1-1786-7345-BC56-586D5E0E699D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CABF-2C62-334D-A847-B04134F2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0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tin@martinsmallconsulting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1.png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795" y="750448"/>
            <a:ext cx="8137937" cy="2031325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AU" dirty="0">
                <a:latin typeface="Tw Cen MT"/>
                <a:cs typeface="Tw Cen MT"/>
              </a:rPr>
              <a:t>Dealing with the Standards, Technology and Delivery Deficits surrounding Risky Behaviour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23716" y="4001781"/>
            <a:ext cx="5551155" cy="22350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dirty="0">
                <a:solidFill>
                  <a:schemeClr val="tx1"/>
                </a:solidFill>
                <a:latin typeface="Tw Cen MT"/>
                <a:cs typeface="Tw Cen MT"/>
              </a:rPr>
              <a:t>Martin Small</a:t>
            </a:r>
            <a:endParaRPr lang="en-AU" dirty="0">
              <a:solidFill>
                <a:schemeClr val="tx1"/>
              </a:solidFill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AU" sz="2600" dirty="0">
                <a:solidFill>
                  <a:schemeClr val="tx1"/>
                </a:solidFill>
                <a:cs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martin@martinsmallconsulting.com</a:t>
            </a:r>
            <a:endParaRPr lang="en-AU" sz="2600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6843"/>
            <a:ext cx="1176867" cy="49899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2544CF7-B549-774B-BCFC-300ACC6E2CBE}"/>
              </a:ext>
            </a:extLst>
          </p:cNvPr>
          <p:cNvSpPr txBox="1">
            <a:spLocks/>
          </p:cNvSpPr>
          <p:nvPr/>
        </p:nvSpPr>
        <p:spPr>
          <a:xfrm>
            <a:off x="1176867" y="6238875"/>
            <a:ext cx="7992000" cy="496962"/>
          </a:xfrm>
          <a:prstGeom prst="rect">
            <a:avLst/>
          </a:prstGeom>
          <a:solidFill>
            <a:srgbClr val="000090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</a:rPr>
              <a:t>MARTIN SMALL CONSULTING</a:t>
            </a:r>
          </a:p>
        </p:txBody>
      </p:sp>
    </p:spTree>
    <p:extLst>
      <p:ext uri="{BB962C8B-B14F-4D97-AF65-F5344CB8AC3E}">
        <p14:creationId xmlns:p14="http://schemas.microsoft.com/office/powerpoint/2010/main" val="183495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C98703-F0B6-9646-942F-4431624F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9" r="54081" b="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048BBD9-B1D7-904C-9583-BABDE78F3CE3}"/>
              </a:ext>
            </a:extLst>
          </p:cNvPr>
          <p:cNvSpPr txBox="1">
            <a:spLocks/>
          </p:cNvSpPr>
          <p:nvPr/>
        </p:nvSpPr>
        <p:spPr>
          <a:xfrm>
            <a:off x="1176867" y="6148137"/>
            <a:ext cx="7992000" cy="587700"/>
          </a:xfrm>
          <a:prstGeom prst="rect">
            <a:avLst/>
          </a:prstGeom>
          <a:solidFill>
            <a:srgbClr val="000090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</a:rPr>
              <a:t>MARTIN SMALL CONSULTING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F8ACC-5EC7-2444-A621-6D7089C8A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8138"/>
            <a:ext cx="1386081" cy="5877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C7774B1-E7BE-DE4E-9667-326F6E57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w Cen MT"/>
                <a:cs typeface="Tw Cen MT"/>
              </a:rPr>
              <a:t>Back in the day 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29E5BF8-0561-CC41-9CC4-7650FA98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628650" indent="-265113"/>
            <a:r>
              <a:rPr lang="en-AU" sz="2000" dirty="0"/>
              <a:t>“How fast does someone have to go to get a ticket around here?”</a:t>
            </a:r>
          </a:p>
          <a:p>
            <a:pPr marL="628650" indent="-265113"/>
            <a:r>
              <a:rPr lang="en-AU" sz="2000" dirty="0"/>
              <a:t>“I don’t chase drink drivers, I prevent drink driving!”</a:t>
            </a:r>
          </a:p>
          <a:p>
            <a:pPr marL="628650" indent="-265113"/>
            <a:r>
              <a:rPr lang="en-AU" sz="2000" dirty="0"/>
              <a:t>High volume high profile general deterrent policing</a:t>
            </a:r>
          </a:p>
          <a:p>
            <a:pPr marL="628650" indent="-265113"/>
            <a:r>
              <a:rPr lang="en-AU" sz="2000" dirty="0"/>
              <a:t>Communications that increase the perceived risk of detection</a:t>
            </a:r>
          </a:p>
        </p:txBody>
      </p:sp>
    </p:spTree>
    <p:extLst>
      <p:ext uri="{BB962C8B-B14F-4D97-AF65-F5344CB8AC3E}">
        <p14:creationId xmlns:p14="http://schemas.microsoft.com/office/powerpoint/2010/main" val="184015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reCopsAlcohol-LTS-030-035 copy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01663" y="379413"/>
            <a:ext cx="7788275" cy="2598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270000" y="769938"/>
            <a:ext cx="7105650" cy="2028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1270000" y="2798763"/>
            <a:ext cx="7105650" cy="1587"/>
          </a:xfrm>
          <a:prstGeom prst="line">
            <a:avLst/>
          </a:prstGeom>
          <a:noFill/>
          <a:ln w="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1270000" y="2287588"/>
            <a:ext cx="7105650" cy="1587"/>
          </a:xfrm>
          <a:prstGeom prst="line">
            <a:avLst/>
          </a:prstGeom>
          <a:noFill/>
          <a:ln w="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1270000" y="1792288"/>
            <a:ext cx="7105650" cy="1587"/>
          </a:xfrm>
          <a:prstGeom prst="line">
            <a:avLst/>
          </a:prstGeom>
          <a:noFill/>
          <a:ln w="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1270000" y="1281113"/>
            <a:ext cx="7105650" cy="1587"/>
          </a:xfrm>
          <a:prstGeom prst="line">
            <a:avLst/>
          </a:prstGeom>
          <a:noFill/>
          <a:ln w="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1270000" y="769938"/>
            <a:ext cx="7105650" cy="1587"/>
          </a:xfrm>
          <a:prstGeom prst="line">
            <a:avLst/>
          </a:prstGeom>
          <a:noFill/>
          <a:ln w="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1270000" y="769938"/>
            <a:ext cx="1588" cy="202882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1243013" y="2798763"/>
            <a:ext cx="26987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1243013" y="2543175"/>
            <a:ext cx="26987" cy="1588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1243013" y="2287588"/>
            <a:ext cx="26987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1243013" y="2032000"/>
            <a:ext cx="26987" cy="1588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1243013" y="1792288"/>
            <a:ext cx="26987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1243013" y="1536700"/>
            <a:ext cx="26987" cy="1588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1243013" y="1281113"/>
            <a:ext cx="26987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1243013" y="1025525"/>
            <a:ext cx="26987" cy="1588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1243013" y="769938"/>
            <a:ext cx="26987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1228725" y="2798763"/>
            <a:ext cx="41275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1228725" y="2287588"/>
            <a:ext cx="41275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1228725" y="1792288"/>
            <a:ext cx="41275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1228725" y="1281113"/>
            <a:ext cx="41275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1228725" y="769938"/>
            <a:ext cx="41275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7" name="Freeform 25"/>
          <p:cNvSpPr>
            <a:spLocks/>
          </p:cNvSpPr>
          <p:nvPr/>
        </p:nvSpPr>
        <p:spPr bwMode="auto">
          <a:xfrm>
            <a:off x="1270000" y="1025525"/>
            <a:ext cx="7105650" cy="750888"/>
          </a:xfrm>
          <a:custGeom>
            <a:avLst/>
            <a:gdLst>
              <a:gd name="T0" fmla="*/ 0 w 521"/>
              <a:gd name="T1" fmla="*/ 43 h 50"/>
              <a:gd name="T2" fmla="*/ 26 w 521"/>
              <a:gd name="T3" fmla="*/ 48 h 50"/>
              <a:gd name="T4" fmla="*/ 52 w 521"/>
              <a:gd name="T5" fmla="*/ 50 h 50"/>
              <a:gd name="T6" fmla="*/ 78 w 521"/>
              <a:gd name="T7" fmla="*/ 48 h 50"/>
              <a:gd name="T8" fmla="*/ 104 w 521"/>
              <a:gd name="T9" fmla="*/ 42 h 50"/>
              <a:gd name="T10" fmla="*/ 130 w 521"/>
              <a:gd name="T11" fmla="*/ 41 h 50"/>
              <a:gd name="T12" fmla="*/ 156 w 521"/>
              <a:gd name="T13" fmla="*/ 37 h 50"/>
              <a:gd name="T14" fmla="*/ 182 w 521"/>
              <a:gd name="T15" fmla="*/ 34 h 50"/>
              <a:gd name="T16" fmla="*/ 208 w 521"/>
              <a:gd name="T17" fmla="*/ 36 h 50"/>
              <a:gd name="T18" fmla="*/ 234 w 521"/>
              <a:gd name="T19" fmla="*/ 32 h 50"/>
              <a:gd name="T20" fmla="*/ 261 w 521"/>
              <a:gd name="T21" fmla="*/ 29 h 50"/>
              <a:gd name="T22" fmla="*/ 287 w 521"/>
              <a:gd name="T23" fmla="*/ 20 h 50"/>
              <a:gd name="T24" fmla="*/ 313 w 521"/>
              <a:gd name="T25" fmla="*/ 20 h 50"/>
              <a:gd name="T26" fmla="*/ 339 w 521"/>
              <a:gd name="T27" fmla="*/ 21 h 50"/>
              <a:gd name="T28" fmla="*/ 365 w 521"/>
              <a:gd name="T29" fmla="*/ 25 h 50"/>
              <a:gd name="T30" fmla="*/ 391 w 521"/>
              <a:gd name="T31" fmla="*/ 28 h 50"/>
              <a:gd name="T32" fmla="*/ 417 w 521"/>
              <a:gd name="T33" fmla="*/ 22 h 50"/>
              <a:gd name="T34" fmla="*/ 443 w 521"/>
              <a:gd name="T35" fmla="*/ 20 h 50"/>
              <a:gd name="T36" fmla="*/ 469 w 521"/>
              <a:gd name="T37" fmla="*/ 12 h 50"/>
              <a:gd name="T38" fmla="*/ 495 w 521"/>
              <a:gd name="T39" fmla="*/ 6 h 50"/>
              <a:gd name="T40" fmla="*/ 521 w 521"/>
              <a:gd name="T4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21" h="50">
                <a:moveTo>
                  <a:pt x="0" y="43"/>
                </a:moveTo>
                <a:lnTo>
                  <a:pt x="26" y="48"/>
                </a:lnTo>
                <a:lnTo>
                  <a:pt x="52" y="50"/>
                </a:lnTo>
                <a:lnTo>
                  <a:pt x="78" y="48"/>
                </a:lnTo>
                <a:lnTo>
                  <a:pt x="104" y="42"/>
                </a:lnTo>
                <a:lnTo>
                  <a:pt x="130" y="41"/>
                </a:lnTo>
                <a:lnTo>
                  <a:pt x="156" y="37"/>
                </a:lnTo>
                <a:lnTo>
                  <a:pt x="182" y="34"/>
                </a:lnTo>
                <a:lnTo>
                  <a:pt x="208" y="36"/>
                </a:lnTo>
                <a:lnTo>
                  <a:pt x="234" y="32"/>
                </a:lnTo>
                <a:lnTo>
                  <a:pt x="261" y="29"/>
                </a:lnTo>
                <a:lnTo>
                  <a:pt x="287" y="20"/>
                </a:lnTo>
                <a:lnTo>
                  <a:pt x="313" y="20"/>
                </a:lnTo>
                <a:lnTo>
                  <a:pt x="339" y="21"/>
                </a:lnTo>
                <a:lnTo>
                  <a:pt x="365" y="25"/>
                </a:lnTo>
                <a:lnTo>
                  <a:pt x="391" y="28"/>
                </a:lnTo>
                <a:lnTo>
                  <a:pt x="417" y="22"/>
                </a:lnTo>
                <a:lnTo>
                  <a:pt x="443" y="20"/>
                </a:lnTo>
                <a:lnTo>
                  <a:pt x="469" y="12"/>
                </a:lnTo>
                <a:lnTo>
                  <a:pt x="495" y="6"/>
                </a:lnTo>
                <a:lnTo>
                  <a:pt x="521" y="0"/>
                </a:lnTo>
              </a:path>
            </a:pathLst>
          </a:custGeom>
          <a:noFill/>
          <a:ln w="2698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8" name="Freeform 26"/>
          <p:cNvSpPr>
            <a:spLocks/>
          </p:cNvSpPr>
          <p:nvPr/>
        </p:nvSpPr>
        <p:spPr bwMode="auto">
          <a:xfrm>
            <a:off x="1270000" y="2347913"/>
            <a:ext cx="7105650" cy="239712"/>
          </a:xfrm>
          <a:custGeom>
            <a:avLst/>
            <a:gdLst>
              <a:gd name="T0" fmla="*/ 0 w 521"/>
              <a:gd name="T1" fmla="*/ 16 h 16"/>
              <a:gd name="T2" fmla="*/ 26 w 521"/>
              <a:gd name="T3" fmla="*/ 16 h 16"/>
              <a:gd name="T4" fmla="*/ 52 w 521"/>
              <a:gd name="T5" fmla="*/ 15 h 16"/>
              <a:gd name="T6" fmla="*/ 78 w 521"/>
              <a:gd name="T7" fmla="*/ 15 h 16"/>
              <a:gd name="T8" fmla="*/ 104 w 521"/>
              <a:gd name="T9" fmla="*/ 14 h 16"/>
              <a:gd name="T10" fmla="*/ 130 w 521"/>
              <a:gd name="T11" fmla="*/ 13 h 16"/>
              <a:gd name="T12" fmla="*/ 156 w 521"/>
              <a:gd name="T13" fmla="*/ 12 h 16"/>
              <a:gd name="T14" fmla="*/ 182 w 521"/>
              <a:gd name="T15" fmla="*/ 11 h 16"/>
              <a:gd name="T16" fmla="*/ 208 w 521"/>
              <a:gd name="T17" fmla="*/ 10 h 16"/>
              <a:gd name="T18" fmla="*/ 234 w 521"/>
              <a:gd name="T19" fmla="*/ 9 h 16"/>
              <a:gd name="T20" fmla="*/ 261 w 521"/>
              <a:gd name="T21" fmla="*/ 8 h 16"/>
              <a:gd name="T22" fmla="*/ 287 w 521"/>
              <a:gd name="T23" fmla="*/ 4 h 16"/>
              <a:gd name="T24" fmla="*/ 313 w 521"/>
              <a:gd name="T25" fmla="*/ 5 h 16"/>
              <a:gd name="T26" fmla="*/ 339 w 521"/>
              <a:gd name="T27" fmla="*/ 5 h 16"/>
              <a:gd name="T28" fmla="*/ 365 w 521"/>
              <a:gd name="T29" fmla="*/ 7 h 16"/>
              <a:gd name="T30" fmla="*/ 391 w 521"/>
              <a:gd name="T31" fmla="*/ 10 h 16"/>
              <a:gd name="T32" fmla="*/ 417 w 521"/>
              <a:gd name="T33" fmla="*/ 9 h 16"/>
              <a:gd name="T34" fmla="*/ 443 w 521"/>
              <a:gd name="T35" fmla="*/ 8 h 16"/>
              <a:gd name="T36" fmla="*/ 469 w 521"/>
              <a:gd name="T37" fmla="*/ 7 h 16"/>
              <a:gd name="T38" fmla="*/ 495 w 521"/>
              <a:gd name="T39" fmla="*/ 4 h 16"/>
              <a:gd name="T40" fmla="*/ 521 w 521"/>
              <a:gd name="T4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21" h="16">
                <a:moveTo>
                  <a:pt x="0" y="16"/>
                </a:moveTo>
                <a:lnTo>
                  <a:pt x="26" y="16"/>
                </a:lnTo>
                <a:lnTo>
                  <a:pt x="52" y="15"/>
                </a:lnTo>
                <a:lnTo>
                  <a:pt x="78" y="15"/>
                </a:lnTo>
                <a:lnTo>
                  <a:pt x="104" y="14"/>
                </a:lnTo>
                <a:lnTo>
                  <a:pt x="130" y="13"/>
                </a:lnTo>
                <a:lnTo>
                  <a:pt x="156" y="12"/>
                </a:lnTo>
                <a:lnTo>
                  <a:pt x="182" y="11"/>
                </a:lnTo>
                <a:lnTo>
                  <a:pt x="208" y="10"/>
                </a:lnTo>
                <a:lnTo>
                  <a:pt x="234" y="9"/>
                </a:lnTo>
                <a:lnTo>
                  <a:pt x="261" y="8"/>
                </a:lnTo>
                <a:lnTo>
                  <a:pt x="287" y="4"/>
                </a:lnTo>
                <a:lnTo>
                  <a:pt x="313" y="5"/>
                </a:lnTo>
                <a:lnTo>
                  <a:pt x="339" y="5"/>
                </a:lnTo>
                <a:lnTo>
                  <a:pt x="365" y="7"/>
                </a:lnTo>
                <a:lnTo>
                  <a:pt x="391" y="10"/>
                </a:lnTo>
                <a:lnTo>
                  <a:pt x="417" y="9"/>
                </a:lnTo>
                <a:lnTo>
                  <a:pt x="443" y="8"/>
                </a:lnTo>
                <a:lnTo>
                  <a:pt x="469" y="7"/>
                </a:lnTo>
                <a:lnTo>
                  <a:pt x="495" y="4"/>
                </a:lnTo>
                <a:lnTo>
                  <a:pt x="521" y="0"/>
                </a:lnTo>
              </a:path>
            </a:pathLst>
          </a:custGeom>
          <a:noFill/>
          <a:ln w="26988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9" name="Freeform 27"/>
          <p:cNvSpPr>
            <a:spLocks/>
          </p:cNvSpPr>
          <p:nvPr/>
        </p:nvSpPr>
        <p:spPr bwMode="auto">
          <a:xfrm>
            <a:off x="1270000" y="1476375"/>
            <a:ext cx="7105650" cy="525463"/>
          </a:xfrm>
          <a:custGeom>
            <a:avLst/>
            <a:gdLst>
              <a:gd name="T0" fmla="*/ 0 w 521"/>
              <a:gd name="T1" fmla="*/ 27 h 35"/>
              <a:gd name="T2" fmla="*/ 26 w 521"/>
              <a:gd name="T3" fmla="*/ 32 h 35"/>
              <a:gd name="T4" fmla="*/ 52 w 521"/>
              <a:gd name="T5" fmla="*/ 35 h 35"/>
              <a:gd name="T6" fmla="*/ 78 w 521"/>
              <a:gd name="T7" fmla="*/ 33 h 35"/>
              <a:gd name="T8" fmla="*/ 104 w 521"/>
              <a:gd name="T9" fmla="*/ 28 h 35"/>
              <a:gd name="T10" fmla="*/ 130 w 521"/>
              <a:gd name="T11" fmla="*/ 28 h 35"/>
              <a:gd name="T12" fmla="*/ 156 w 521"/>
              <a:gd name="T13" fmla="*/ 25 h 35"/>
              <a:gd name="T14" fmla="*/ 182 w 521"/>
              <a:gd name="T15" fmla="*/ 23 h 35"/>
              <a:gd name="T16" fmla="*/ 208 w 521"/>
              <a:gd name="T17" fmla="*/ 26 h 35"/>
              <a:gd name="T18" fmla="*/ 234 w 521"/>
              <a:gd name="T19" fmla="*/ 23 h 35"/>
              <a:gd name="T20" fmla="*/ 261 w 521"/>
              <a:gd name="T21" fmla="*/ 21 h 35"/>
              <a:gd name="T22" fmla="*/ 287 w 521"/>
              <a:gd name="T23" fmla="*/ 16 h 35"/>
              <a:gd name="T24" fmla="*/ 313 w 521"/>
              <a:gd name="T25" fmla="*/ 16 h 35"/>
              <a:gd name="T26" fmla="*/ 339 w 521"/>
              <a:gd name="T27" fmla="*/ 16 h 35"/>
              <a:gd name="T28" fmla="*/ 365 w 521"/>
              <a:gd name="T29" fmla="*/ 18 h 35"/>
              <a:gd name="T30" fmla="*/ 391 w 521"/>
              <a:gd name="T31" fmla="*/ 18 h 35"/>
              <a:gd name="T32" fmla="*/ 417 w 521"/>
              <a:gd name="T33" fmla="*/ 14 h 35"/>
              <a:gd name="T34" fmla="*/ 443 w 521"/>
              <a:gd name="T35" fmla="*/ 12 h 35"/>
              <a:gd name="T36" fmla="*/ 469 w 521"/>
              <a:gd name="T37" fmla="*/ 5 h 35"/>
              <a:gd name="T38" fmla="*/ 495 w 521"/>
              <a:gd name="T39" fmla="*/ 2 h 35"/>
              <a:gd name="T40" fmla="*/ 521 w 521"/>
              <a:gd name="T4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21" h="35">
                <a:moveTo>
                  <a:pt x="0" y="27"/>
                </a:moveTo>
                <a:lnTo>
                  <a:pt x="26" y="32"/>
                </a:lnTo>
                <a:lnTo>
                  <a:pt x="52" y="35"/>
                </a:lnTo>
                <a:lnTo>
                  <a:pt x="78" y="33"/>
                </a:lnTo>
                <a:lnTo>
                  <a:pt x="104" y="28"/>
                </a:lnTo>
                <a:lnTo>
                  <a:pt x="130" y="28"/>
                </a:lnTo>
                <a:lnTo>
                  <a:pt x="156" y="25"/>
                </a:lnTo>
                <a:lnTo>
                  <a:pt x="182" y="23"/>
                </a:lnTo>
                <a:lnTo>
                  <a:pt x="208" y="26"/>
                </a:lnTo>
                <a:lnTo>
                  <a:pt x="234" y="23"/>
                </a:lnTo>
                <a:lnTo>
                  <a:pt x="261" y="21"/>
                </a:lnTo>
                <a:lnTo>
                  <a:pt x="287" y="16"/>
                </a:lnTo>
                <a:lnTo>
                  <a:pt x="313" y="16"/>
                </a:lnTo>
                <a:lnTo>
                  <a:pt x="339" y="16"/>
                </a:lnTo>
                <a:lnTo>
                  <a:pt x="365" y="18"/>
                </a:lnTo>
                <a:lnTo>
                  <a:pt x="391" y="18"/>
                </a:lnTo>
                <a:lnTo>
                  <a:pt x="417" y="14"/>
                </a:lnTo>
                <a:lnTo>
                  <a:pt x="443" y="12"/>
                </a:lnTo>
                <a:lnTo>
                  <a:pt x="469" y="5"/>
                </a:lnTo>
                <a:lnTo>
                  <a:pt x="495" y="2"/>
                </a:lnTo>
                <a:lnTo>
                  <a:pt x="521" y="0"/>
                </a:lnTo>
              </a:path>
            </a:pathLst>
          </a:custGeom>
          <a:noFill/>
          <a:ln w="26988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2726483" y="428057"/>
            <a:ext cx="34246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Speeding Infringements Issued</a:t>
            </a:r>
            <a:endParaRPr lang="en-US" b="1" dirty="0"/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1079500" y="26924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FF"/>
                </a:solidFill>
                <a:latin typeface="Arial" charset="0"/>
              </a:rPr>
              <a:t>0</a:t>
            </a:r>
            <a:endParaRPr lang="en-US" b="1"/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628650" y="2182813"/>
            <a:ext cx="5984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FF"/>
                </a:solidFill>
                <a:latin typeface="Arial" charset="0"/>
              </a:rPr>
              <a:t>200,000</a:t>
            </a:r>
            <a:endParaRPr lang="en-US" b="1"/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628650" y="1685925"/>
            <a:ext cx="5984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FF"/>
                </a:solidFill>
                <a:latin typeface="Arial" charset="0"/>
              </a:rPr>
              <a:t>400,000</a:t>
            </a:r>
            <a:endParaRPr lang="en-US" b="1"/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628650" y="1176338"/>
            <a:ext cx="5984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FF"/>
                </a:solidFill>
                <a:latin typeface="Arial" charset="0"/>
              </a:rPr>
              <a:t>600,000</a:t>
            </a:r>
            <a:endParaRPr lang="en-US" b="1"/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628650" y="665163"/>
            <a:ext cx="5984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FF"/>
                </a:solidFill>
                <a:latin typeface="Arial" charset="0"/>
              </a:rPr>
              <a:t>800,000</a:t>
            </a:r>
            <a:endParaRPr lang="en-US" b="1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2443163" y="950913"/>
            <a:ext cx="269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2224088" y="2813050"/>
            <a:ext cx="285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07163" y="1041400"/>
            <a:ext cx="5048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6553200" y="1066800"/>
            <a:ext cx="546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6600"/>
                </a:solidFill>
                <a:latin typeface="Arial" charset="0"/>
              </a:rPr>
              <a:t>Total</a:t>
            </a:r>
            <a:endParaRPr lang="en-US" b="1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102225" y="1776413"/>
            <a:ext cx="12684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5257800" y="18288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  <a:latin typeface="Arial" charset="0"/>
              </a:rPr>
              <a:t>Camera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5226050" y="2392363"/>
            <a:ext cx="558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3" name="Rectangle 41"/>
          <p:cNvSpPr>
            <a:spLocks noChangeArrowheads="1"/>
          </p:cNvSpPr>
          <p:nvPr/>
        </p:nvSpPr>
        <p:spPr bwMode="auto">
          <a:xfrm>
            <a:off x="5280025" y="242252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6600"/>
                </a:solidFill>
                <a:latin typeface="Arial" charset="0"/>
              </a:rPr>
              <a:t>Other</a:t>
            </a:r>
            <a:endParaRPr lang="en-US" sz="1800" b="1"/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601663" y="3022600"/>
            <a:ext cx="7802562" cy="2614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5" name="Rectangle 43"/>
          <p:cNvSpPr>
            <a:spLocks noChangeArrowheads="1"/>
          </p:cNvSpPr>
          <p:nvPr/>
        </p:nvSpPr>
        <p:spPr bwMode="auto">
          <a:xfrm>
            <a:off x="1270000" y="3413125"/>
            <a:ext cx="7024688" cy="1668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>
            <a:off x="1270000" y="4660900"/>
            <a:ext cx="7024688" cy="1588"/>
          </a:xfrm>
          <a:prstGeom prst="line">
            <a:avLst/>
          </a:prstGeom>
          <a:noFill/>
          <a:ln w="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1270000" y="4240213"/>
            <a:ext cx="7024688" cy="1587"/>
          </a:xfrm>
          <a:prstGeom prst="line">
            <a:avLst/>
          </a:prstGeom>
          <a:noFill/>
          <a:ln w="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>
            <a:off x="1270000" y="3833813"/>
            <a:ext cx="7024688" cy="1587"/>
          </a:xfrm>
          <a:prstGeom prst="line">
            <a:avLst/>
          </a:prstGeom>
          <a:noFill/>
          <a:ln w="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9" name="Line 47"/>
          <p:cNvSpPr>
            <a:spLocks noChangeShapeType="1"/>
          </p:cNvSpPr>
          <p:nvPr/>
        </p:nvSpPr>
        <p:spPr bwMode="auto">
          <a:xfrm>
            <a:off x="1270000" y="3413125"/>
            <a:ext cx="7024688" cy="1588"/>
          </a:xfrm>
          <a:prstGeom prst="line">
            <a:avLst/>
          </a:prstGeom>
          <a:noFill/>
          <a:ln w="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0" name="Line 48"/>
          <p:cNvSpPr>
            <a:spLocks noChangeShapeType="1"/>
          </p:cNvSpPr>
          <p:nvPr/>
        </p:nvSpPr>
        <p:spPr bwMode="auto">
          <a:xfrm>
            <a:off x="1270000" y="3413125"/>
            <a:ext cx="1588" cy="1668463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Line 49"/>
          <p:cNvSpPr>
            <a:spLocks noChangeShapeType="1"/>
          </p:cNvSpPr>
          <p:nvPr/>
        </p:nvSpPr>
        <p:spPr bwMode="auto">
          <a:xfrm>
            <a:off x="1228725" y="5081588"/>
            <a:ext cx="41275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2" name="Line 50"/>
          <p:cNvSpPr>
            <a:spLocks noChangeShapeType="1"/>
          </p:cNvSpPr>
          <p:nvPr/>
        </p:nvSpPr>
        <p:spPr bwMode="auto">
          <a:xfrm>
            <a:off x="1228725" y="4660900"/>
            <a:ext cx="41275" cy="1588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3" name="Line 51"/>
          <p:cNvSpPr>
            <a:spLocks noChangeShapeType="1"/>
          </p:cNvSpPr>
          <p:nvPr/>
        </p:nvSpPr>
        <p:spPr bwMode="auto">
          <a:xfrm>
            <a:off x="1228725" y="4240213"/>
            <a:ext cx="41275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4" name="Line 52"/>
          <p:cNvSpPr>
            <a:spLocks noChangeShapeType="1"/>
          </p:cNvSpPr>
          <p:nvPr/>
        </p:nvSpPr>
        <p:spPr bwMode="auto">
          <a:xfrm>
            <a:off x="1228725" y="3833813"/>
            <a:ext cx="41275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5" name="Line 53"/>
          <p:cNvSpPr>
            <a:spLocks noChangeShapeType="1"/>
          </p:cNvSpPr>
          <p:nvPr/>
        </p:nvSpPr>
        <p:spPr bwMode="auto">
          <a:xfrm>
            <a:off x="1228725" y="3413125"/>
            <a:ext cx="41275" cy="1588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6" name="Line 54"/>
          <p:cNvSpPr>
            <a:spLocks noChangeShapeType="1"/>
          </p:cNvSpPr>
          <p:nvPr/>
        </p:nvSpPr>
        <p:spPr bwMode="auto">
          <a:xfrm>
            <a:off x="1270000" y="5081588"/>
            <a:ext cx="7024688" cy="1587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7" name="Line 55"/>
          <p:cNvSpPr>
            <a:spLocks noChangeShapeType="1"/>
          </p:cNvSpPr>
          <p:nvPr/>
        </p:nvSpPr>
        <p:spPr bwMode="auto">
          <a:xfrm flipV="1">
            <a:off x="1270000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8" name="Line 56"/>
          <p:cNvSpPr>
            <a:spLocks noChangeShapeType="1"/>
          </p:cNvSpPr>
          <p:nvPr/>
        </p:nvSpPr>
        <p:spPr bwMode="auto">
          <a:xfrm flipV="1">
            <a:off x="1624013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9" name="Line 57"/>
          <p:cNvSpPr>
            <a:spLocks noChangeShapeType="1"/>
          </p:cNvSpPr>
          <p:nvPr/>
        </p:nvSpPr>
        <p:spPr bwMode="auto">
          <a:xfrm flipV="1">
            <a:off x="1979613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0" name="Line 58"/>
          <p:cNvSpPr>
            <a:spLocks noChangeShapeType="1"/>
          </p:cNvSpPr>
          <p:nvPr/>
        </p:nvSpPr>
        <p:spPr bwMode="auto">
          <a:xfrm flipV="1">
            <a:off x="2320925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1" name="Line 59"/>
          <p:cNvSpPr>
            <a:spLocks noChangeShapeType="1"/>
          </p:cNvSpPr>
          <p:nvPr/>
        </p:nvSpPr>
        <p:spPr bwMode="auto">
          <a:xfrm flipV="1">
            <a:off x="2674938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2" name="Line 60"/>
          <p:cNvSpPr>
            <a:spLocks noChangeShapeType="1"/>
          </p:cNvSpPr>
          <p:nvPr/>
        </p:nvSpPr>
        <p:spPr bwMode="auto">
          <a:xfrm flipV="1">
            <a:off x="3028950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3" name="Line 61"/>
          <p:cNvSpPr>
            <a:spLocks noChangeShapeType="1"/>
          </p:cNvSpPr>
          <p:nvPr/>
        </p:nvSpPr>
        <p:spPr bwMode="auto">
          <a:xfrm flipV="1">
            <a:off x="3384550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4" name="Line 62"/>
          <p:cNvSpPr>
            <a:spLocks noChangeShapeType="1"/>
          </p:cNvSpPr>
          <p:nvPr/>
        </p:nvSpPr>
        <p:spPr bwMode="auto">
          <a:xfrm flipV="1">
            <a:off x="3725863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5" name="Line 63"/>
          <p:cNvSpPr>
            <a:spLocks noChangeShapeType="1"/>
          </p:cNvSpPr>
          <p:nvPr/>
        </p:nvSpPr>
        <p:spPr bwMode="auto">
          <a:xfrm flipV="1">
            <a:off x="4079875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6" name="Line 64"/>
          <p:cNvSpPr>
            <a:spLocks noChangeShapeType="1"/>
          </p:cNvSpPr>
          <p:nvPr/>
        </p:nvSpPr>
        <p:spPr bwMode="auto">
          <a:xfrm flipV="1">
            <a:off x="4433888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7" name="Line 65"/>
          <p:cNvSpPr>
            <a:spLocks noChangeShapeType="1"/>
          </p:cNvSpPr>
          <p:nvPr/>
        </p:nvSpPr>
        <p:spPr bwMode="auto">
          <a:xfrm flipV="1">
            <a:off x="4789488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8" name="Line 66"/>
          <p:cNvSpPr>
            <a:spLocks noChangeShapeType="1"/>
          </p:cNvSpPr>
          <p:nvPr/>
        </p:nvSpPr>
        <p:spPr bwMode="auto">
          <a:xfrm flipV="1">
            <a:off x="5130800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9" name="Line 67"/>
          <p:cNvSpPr>
            <a:spLocks noChangeShapeType="1"/>
          </p:cNvSpPr>
          <p:nvPr/>
        </p:nvSpPr>
        <p:spPr bwMode="auto">
          <a:xfrm flipV="1">
            <a:off x="5484813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0" name="Line 68"/>
          <p:cNvSpPr>
            <a:spLocks noChangeShapeType="1"/>
          </p:cNvSpPr>
          <p:nvPr/>
        </p:nvSpPr>
        <p:spPr bwMode="auto">
          <a:xfrm flipV="1">
            <a:off x="5838825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1" name="Line 69"/>
          <p:cNvSpPr>
            <a:spLocks noChangeShapeType="1"/>
          </p:cNvSpPr>
          <p:nvPr/>
        </p:nvSpPr>
        <p:spPr bwMode="auto">
          <a:xfrm flipV="1">
            <a:off x="6194425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2" name="Line 70"/>
          <p:cNvSpPr>
            <a:spLocks noChangeShapeType="1"/>
          </p:cNvSpPr>
          <p:nvPr/>
        </p:nvSpPr>
        <p:spPr bwMode="auto">
          <a:xfrm flipV="1">
            <a:off x="6535738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3" name="Line 71"/>
          <p:cNvSpPr>
            <a:spLocks noChangeShapeType="1"/>
          </p:cNvSpPr>
          <p:nvPr/>
        </p:nvSpPr>
        <p:spPr bwMode="auto">
          <a:xfrm flipV="1">
            <a:off x="6889750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4" name="Line 72"/>
          <p:cNvSpPr>
            <a:spLocks noChangeShapeType="1"/>
          </p:cNvSpPr>
          <p:nvPr/>
        </p:nvSpPr>
        <p:spPr bwMode="auto">
          <a:xfrm flipV="1">
            <a:off x="7243763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5" name="Line 73"/>
          <p:cNvSpPr>
            <a:spLocks noChangeShapeType="1"/>
          </p:cNvSpPr>
          <p:nvPr/>
        </p:nvSpPr>
        <p:spPr bwMode="auto">
          <a:xfrm flipV="1">
            <a:off x="7599363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6" name="Line 74"/>
          <p:cNvSpPr>
            <a:spLocks noChangeShapeType="1"/>
          </p:cNvSpPr>
          <p:nvPr/>
        </p:nvSpPr>
        <p:spPr bwMode="auto">
          <a:xfrm flipV="1">
            <a:off x="7940675" y="5081588"/>
            <a:ext cx="1588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7" name="Line 75"/>
          <p:cNvSpPr>
            <a:spLocks noChangeShapeType="1"/>
          </p:cNvSpPr>
          <p:nvPr/>
        </p:nvSpPr>
        <p:spPr bwMode="auto">
          <a:xfrm flipV="1">
            <a:off x="8294688" y="5081588"/>
            <a:ext cx="1587" cy="28575"/>
          </a:xfrm>
          <a:prstGeom prst="line">
            <a:avLst/>
          </a:pr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8" name="Freeform 76"/>
          <p:cNvSpPr>
            <a:spLocks/>
          </p:cNvSpPr>
          <p:nvPr/>
        </p:nvSpPr>
        <p:spPr bwMode="auto">
          <a:xfrm>
            <a:off x="1270000" y="3668713"/>
            <a:ext cx="5973763" cy="571500"/>
          </a:xfrm>
          <a:custGeom>
            <a:avLst/>
            <a:gdLst>
              <a:gd name="T0" fmla="*/ 0 w 438"/>
              <a:gd name="T1" fmla="*/ 0 h 38"/>
              <a:gd name="T2" fmla="*/ 26 w 438"/>
              <a:gd name="T3" fmla="*/ 0 h 38"/>
              <a:gd name="T4" fmla="*/ 52 w 438"/>
              <a:gd name="T5" fmla="*/ 2 h 38"/>
              <a:gd name="T6" fmla="*/ 77 w 438"/>
              <a:gd name="T7" fmla="*/ 4 h 38"/>
              <a:gd name="T8" fmla="*/ 103 w 438"/>
              <a:gd name="T9" fmla="*/ 5 h 38"/>
              <a:gd name="T10" fmla="*/ 129 w 438"/>
              <a:gd name="T11" fmla="*/ 7 h 38"/>
              <a:gd name="T12" fmla="*/ 155 w 438"/>
              <a:gd name="T13" fmla="*/ 7 h 38"/>
              <a:gd name="T14" fmla="*/ 180 w 438"/>
              <a:gd name="T15" fmla="*/ 8 h 38"/>
              <a:gd name="T16" fmla="*/ 206 w 438"/>
              <a:gd name="T17" fmla="*/ 9 h 38"/>
              <a:gd name="T18" fmla="*/ 232 w 438"/>
              <a:gd name="T19" fmla="*/ 9 h 38"/>
              <a:gd name="T20" fmla="*/ 258 w 438"/>
              <a:gd name="T21" fmla="*/ 11 h 38"/>
              <a:gd name="T22" fmla="*/ 283 w 438"/>
              <a:gd name="T23" fmla="*/ 13 h 38"/>
              <a:gd name="T24" fmla="*/ 309 w 438"/>
              <a:gd name="T25" fmla="*/ 15 h 38"/>
              <a:gd name="T26" fmla="*/ 335 w 438"/>
              <a:gd name="T27" fmla="*/ 17 h 38"/>
              <a:gd name="T28" fmla="*/ 361 w 438"/>
              <a:gd name="T29" fmla="*/ 22 h 38"/>
              <a:gd name="T30" fmla="*/ 386 w 438"/>
              <a:gd name="T31" fmla="*/ 27 h 38"/>
              <a:gd name="T32" fmla="*/ 412 w 438"/>
              <a:gd name="T33" fmla="*/ 33 h 38"/>
              <a:gd name="T34" fmla="*/ 438 w 438"/>
              <a:gd name="T3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8" h="38">
                <a:moveTo>
                  <a:pt x="0" y="0"/>
                </a:moveTo>
                <a:lnTo>
                  <a:pt x="26" y="0"/>
                </a:lnTo>
                <a:lnTo>
                  <a:pt x="52" y="2"/>
                </a:lnTo>
                <a:lnTo>
                  <a:pt x="77" y="4"/>
                </a:lnTo>
                <a:lnTo>
                  <a:pt x="103" y="5"/>
                </a:lnTo>
                <a:lnTo>
                  <a:pt x="129" y="7"/>
                </a:lnTo>
                <a:lnTo>
                  <a:pt x="155" y="7"/>
                </a:lnTo>
                <a:lnTo>
                  <a:pt x="180" y="8"/>
                </a:lnTo>
                <a:lnTo>
                  <a:pt x="206" y="9"/>
                </a:lnTo>
                <a:lnTo>
                  <a:pt x="232" y="9"/>
                </a:lnTo>
                <a:lnTo>
                  <a:pt x="258" y="11"/>
                </a:lnTo>
                <a:lnTo>
                  <a:pt x="283" y="13"/>
                </a:lnTo>
                <a:lnTo>
                  <a:pt x="309" y="15"/>
                </a:lnTo>
                <a:lnTo>
                  <a:pt x="335" y="17"/>
                </a:lnTo>
                <a:lnTo>
                  <a:pt x="361" y="22"/>
                </a:lnTo>
                <a:lnTo>
                  <a:pt x="386" y="27"/>
                </a:lnTo>
                <a:lnTo>
                  <a:pt x="412" y="33"/>
                </a:lnTo>
                <a:lnTo>
                  <a:pt x="438" y="38"/>
                </a:lnTo>
              </a:path>
            </a:pathLst>
          </a:custGeom>
          <a:noFill/>
          <a:ln w="26988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9" name="Rectangle 77"/>
          <p:cNvSpPr>
            <a:spLocks noChangeArrowheads="1"/>
          </p:cNvSpPr>
          <p:nvPr/>
        </p:nvSpPr>
        <p:spPr bwMode="auto">
          <a:xfrm>
            <a:off x="2849182" y="3069451"/>
            <a:ext cx="31694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charset="0"/>
              </a:rPr>
              <a:t>Vehicles exceeding 110 km/h</a:t>
            </a:r>
            <a:endParaRPr lang="en-US" b="1" dirty="0"/>
          </a:p>
        </p:txBody>
      </p:sp>
      <p:sp>
        <p:nvSpPr>
          <p:cNvPr id="64590" name="Rectangle 78"/>
          <p:cNvSpPr>
            <a:spLocks noChangeArrowheads="1"/>
          </p:cNvSpPr>
          <p:nvPr/>
        </p:nvSpPr>
        <p:spPr bwMode="auto">
          <a:xfrm>
            <a:off x="860425" y="49752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FF"/>
                </a:solidFill>
                <a:latin typeface="Arial" charset="0"/>
              </a:rPr>
              <a:t>10%</a:t>
            </a:r>
            <a:endParaRPr lang="en-US" b="1"/>
          </a:p>
        </p:txBody>
      </p:sp>
      <p:sp>
        <p:nvSpPr>
          <p:cNvPr id="64591" name="Rectangle 79"/>
          <p:cNvSpPr>
            <a:spLocks noChangeArrowheads="1"/>
          </p:cNvSpPr>
          <p:nvPr/>
        </p:nvSpPr>
        <p:spPr bwMode="auto">
          <a:xfrm>
            <a:off x="860425" y="455453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FF"/>
                </a:solidFill>
                <a:latin typeface="Arial" charset="0"/>
              </a:rPr>
              <a:t>15%</a:t>
            </a:r>
            <a:endParaRPr lang="en-US" b="1"/>
          </a:p>
        </p:txBody>
      </p:sp>
      <p:sp>
        <p:nvSpPr>
          <p:cNvPr id="64592" name="Rectangle 80"/>
          <p:cNvSpPr>
            <a:spLocks noChangeArrowheads="1"/>
          </p:cNvSpPr>
          <p:nvPr/>
        </p:nvSpPr>
        <p:spPr bwMode="auto">
          <a:xfrm>
            <a:off x="860425" y="413543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FF"/>
                </a:solidFill>
                <a:latin typeface="Arial" charset="0"/>
              </a:rPr>
              <a:t>20%</a:t>
            </a:r>
            <a:endParaRPr lang="en-US" b="1"/>
          </a:p>
        </p:txBody>
      </p:sp>
      <p:sp>
        <p:nvSpPr>
          <p:cNvPr id="64593" name="Rectangle 81"/>
          <p:cNvSpPr>
            <a:spLocks noChangeArrowheads="1"/>
          </p:cNvSpPr>
          <p:nvPr/>
        </p:nvSpPr>
        <p:spPr bwMode="auto">
          <a:xfrm>
            <a:off x="860425" y="372903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FF"/>
                </a:solidFill>
                <a:latin typeface="Arial" charset="0"/>
              </a:rPr>
              <a:t>25%</a:t>
            </a:r>
            <a:endParaRPr lang="en-US" b="1"/>
          </a:p>
        </p:txBody>
      </p:sp>
      <p:sp>
        <p:nvSpPr>
          <p:cNvPr id="64594" name="Rectangle 82"/>
          <p:cNvSpPr>
            <a:spLocks noChangeArrowheads="1"/>
          </p:cNvSpPr>
          <p:nvPr/>
        </p:nvSpPr>
        <p:spPr bwMode="auto">
          <a:xfrm>
            <a:off x="860425" y="33083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0000FF"/>
                </a:solidFill>
                <a:latin typeface="Arial" charset="0"/>
              </a:rPr>
              <a:t>30%</a:t>
            </a:r>
            <a:endParaRPr lang="en-US" b="1" dirty="0"/>
          </a:p>
        </p:txBody>
      </p:sp>
      <p:pic>
        <p:nvPicPr>
          <p:cNvPr id="64595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96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97" name="Picture 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98" name="Picture 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9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0" name="Picture 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1" name="Picture 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2" name="Picture 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3" name="Picture 9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4" name="Picture 9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5" name="Picture 9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6" name="Picture 9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7" name="Picture 9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8" name="Picture 9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09" name="Picture 9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10" name="Picture 9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11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12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13" name="Picture 1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14" name="Picture 1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5170488"/>
            <a:ext cx="136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15" name="Picture 10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16" name="Picture 10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5170488"/>
            <a:ext cx="1365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2033588" y="3578225"/>
            <a:ext cx="269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8" name="Rectangle 106"/>
          <p:cNvSpPr>
            <a:spLocks noChangeArrowheads="1"/>
          </p:cNvSpPr>
          <p:nvPr/>
        </p:nvSpPr>
        <p:spPr bwMode="auto">
          <a:xfrm>
            <a:off x="1816100" y="5351463"/>
            <a:ext cx="269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9" name="Rectangle 107"/>
          <p:cNvSpPr>
            <a:spLocks noChangeArrowheads="1"/>
          </p:cNvSpPr>
          <p:nvPr/>
        </p:nvSpPr>
        <p:spPr bwMode="auto">
          <a:xfrm>
            <a:off x="3452813" y="3954463"/>
            <a:ext cx="28495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Subtitle 2">
            <a:extLst>
              <a:ext uri="{FF2B5EF4-FFF2-40B4-BE49-F238E27FC236}">
                <a16:creationId xmlns:a16="http://schemas.microsoft.com/office/drawing/2014/main" id="{C5417393-8FFC-AE4D-8B7F-667F8DFF151A}"/>
              </a:ext>
            </a:extLst>
          </p:cNvPr>
          <p:cNvSpPr txBox="1">
            <a:spLocks/>
          </p:cNvSpPr>
          <p:nvPr/>
        </p:nvSpPr>
        <p:spPr>
          <a:xfrm>
            <a:off x="1176867" y="6148137"/>
            <a:ext cx="7992000" cy="587700"/>
          </a:xfrm>
          <a:prstGeom prst="rect">
            <a:avLst/>
          </a:prstGeom>
          <a:solidFill>
            <a:srgbClr val="000090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</a:rPr>
              <a:t>MARTIN SMALL CONSULTING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92B6073B-E0AA-B94C-81FA-CB4304D76379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8138"/>
            <a:ext cx="1386081" cy="58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64E88E-A952-F246-B6EA-CF92FE4E52D4}"/>
              </a:ext>
            </a:extLst>
          </p:cNvPr>
          <p:cNvSpPr txBox="1"/>
          <p:nvPr/>
        </p:nvSpPr>
        <p:spPr>
          <a:xfrm>
            <a:off x="512762" y="5708009"/>
            <a:ext cx="837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will we re-invigorate our existing </a:t>
            </a:r>
            <a:r>
              <a:rPr lang="en-US" dirty="0" err="1"/>
              <a:t>behavioural</a:t>
            </a:r>
            <a:r>
              <a:rPr lang="en-US" dirty="0"/>
              <a:t> programs, which remain essential?</a:t>
            </a:r>
          </a:p>
        </p:txBody>
      </p:sp>
    </p:spTree>
    <p:extLst>
      <p:ext uri="{BB962C8B-B14F-4D97-AF65-F5344CB8AC3E}">
        <p14:creationId xmlns:p14="http://schemas.microsoft.com/office/powerpoint/2010/main" val="159567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" y="712436"/>
            <a:ext cx="2230306" cy="485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ea typeface="ＭＳ 明朝"/>
                <a:cs typeface="Times New Roman"/>
              </a:rPr>
              <a:t>20 Years Later</a:t>
            </a:r>
          </a:p>
          <a:p>
            <a:pPr marL="0" indent="0">
              <a:buNone/>
            </a:pPr>
            <a:endParaRPr lang="en-AU" sz="2400" dirty="0">
              <a:ea typeface="ＭＳ 明朝"/>
              <a:cs typeface="Times New Roman"/>
            </a:endParaRPr>
          </a:p>
          <a:p>
            <a:pPr marL="0" indent="0">
              <a:buNone/>
            </a:pPr>
            <a:r>
              <a:rPr lang="en-AU" sz="2400" dirty="0">
                <a:ea typeface="ＭＳ 明朝"/>
                <a:cs typeface="Times New Roman"/>
              </a:rPr>
              <a:t>12 road safety performance targets were prepared collaboratively  under UN auspices</a:t>
            </a:r>
          </a:p>
          <a:p>
            <a:pPr marL="0" indent="0">
              <a:buNone/>
            </a:pPr>
            <a:endParaRPr lang="en-AU" sz="2400" dirty="0">
              <a:ea typeface="ＭＳ 明朝"/>
              <a:cs typeface="Times New Roman"/>
            </a:endParaRPr>
          </a:p>
          <a:p>
            <a:pPr marL="0" indent="0">
              <a:buNone/>
            </a:pPr>
            <a:r>
              <a:rPr lang="en-AU" sz="2400" dirty="0">
                <a:ea typeface="ＭＳ 明朝"/>
                <a:cs typeface="Times New Roman"/>
              </a:rPr>
              <a:t>Six deal with risky behaviour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6BCA35-B291-5542-B08E-0E7482A3A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20413" y="693737"/>
            <a:ext cx="1625600" cy="1647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7DB1A-59C4-244B-8DBA-07BFBAE6D6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24605" y="693737"/>
            <a:ext cx="1616710" cy="1638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17609A-132D-BE45-929B-24C1416712B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66280" y="691925"/>
            <a:ext cx="1620520" cy="1638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79D7AA-F9C2-BF4A-BFC8-F29DCB27337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220413" y="2332037"/>
            <a:ext cx="1620520" cy="1628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C13405-7B2F-AD42-B03A-E5C4B395089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821700" y="2330213"/>
            <a:ext cx="1620520" cy="163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6581CA-0682-3B44-A6F6-39078BEA505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442219" y="2323135"/>
            <a:ext cx="1633293" cy="16421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17DD59-2D76-6845-B999-35CE19C388D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219075" y="3960812"/>
            <a:ext cx="1620520" cy="16071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D44C2D-F254-224A-988E-650A0C0E97E4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835811" y="3929697"/>
            <a:ext cx="1624965" cy="1638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6E25B0-13C4-1A4A-A4AE-70EF6726D9F6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454993" y="3953733"/>
            <a:ext cx="1620520" cy="1616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5AB733-70DA-C841-9DD6-5C772D27FDAA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076392" y="3953710"/>
            <a:ext cx="1620520" cy="1624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5C0554-8775-F34C-BB3A-0A1D5E6B0A86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7066280" y="2330213"/>
            <a:ext cx="1620520" cy="1633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2F4E40-9417-9443-865C-D89EA21C9478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5441315" y="693737"/>
            <a:ext cx="1624965" cy="16383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C3143DD7-0938-1341-BED9-CA621A10CC9E}"/>
              </a:ext>
            </a:extLst>
          </p:cNvPr>
          <p:cNvSpPr txBox="1">
            <a:spLocks/>
          </p:cNvSpPr>
          <p:nvPr/>
        </p:nvSpPr>
        <p:spPr>
          <a:xfrm>
            <a:off x="1176867" y="6148137"/>
            <a:ext cx="7992000" cy="587700"/>
          </a:xfrm>
          <a:prstGeom prst="rect">
            <a:avLst/>
          </a:prstGeom>
          <a:solidFill>
            <a:srgbClr val="000090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</a:rPr>
              <a:t>MARTIN SMALL CONSULTING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2630E6-A544-3C48-876B-5BD8C33E0CB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8138"/>
            <a:ext cx="1386081" cy="5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2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43" y="4324751"/>
            <a:ext cx="3421649" cy="2566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4310223"/>
            <a:ext cx="3433408" cy="2580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338" y="1417638"/>
            <a:ext cx="3417730" cy="2568981"/>
          </a:xfrm>
          <a:prstGeom prst="rect">
            <a:avLst/>
          </a:prstGeom>
        </p:spPr>
      </p:pic>
      <p:sp>
        <p:nvSpPr>
          <p:cNvPr id="8" name="Text Box 1"/>
          <p:cNvSpPr txBox="1"/>
          <p:nvPr/>
        </p:nvSpPr>
        <p:spPr>
          <a:xfrm>
            <a:off x="457200" y="1430486"/>
            <a:ext cx="2171700" cy="2286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/>
                <a:ea typeface="ＭＳ 明朝"/>
                <a:cs typeface="Times New Roman"/>
              </a:rPr>
              <a:t>Classifying apparent crash cause into failures of the driver, road and vehicle leads to driver error as the problem, present in 95%, and dominant 2/3</a:t>
            </a:r>
            <a:r>
              <a:rPr lang="en-GB" sz="1600" baseline="30000" dirty="0">
                <a:solidFill>
                  <a:schemeClr val="tx1"/>
                </a:solidFill>
                <a:effectLst/>
                <a:latin typeface="Calibri"/>
                <a:ea typeface="ＭＳ 明朝"/>
                <a:cs typeface="Times New Roman"/>
              </a:rPr>
              <a:t>rds</a:t>
            </a:r>
            <a:r>
              <a:rPr lang="en-GB" sz="1600" dirty="0">
                <a:solidFill>
                  <a:schemeClr val="tx1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GB" sz="1600" dirty="0">
                <a:solidFill>
                  <a:schemeClr val="tx1"/>
                </a:solidFill>
                <a:ea typeface="ＭＳ 明朝"/>
                <a:cs typeface="Times New Roman"/>
              </a:rPr>
              <a:t>of crashes </a:t>
            </a:r>
            <a:endParaRPr lang="en-AU" sz="1600" dirty="0">
              <a:solidFill>
                <a:schemeClr val="tx1"/>
              </a:solidFill>
              <a:effectLst/>
              <a:latin typeface="Calibri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en-AU" sz="1200" dirty="0">
              <a:effectLst/>
              <a:latin typeface="Calibri"/>
              <a:ea typeface="ＭＳ 明朝"/>
              <a:cs typeface="Times New Roman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6515100" y="1431568"/>
            <a:ext cx="2171700" cy="2286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alibri"/>
                <a:ea typeface="ＭＳ 明朝"/>
                <a:cs typeface="Times New Roman"/>
              </a:rPr>
              <a:t>Classifying </a:t>
            </a:r>
            <a:r>
              <a:rPr lang="en-GB" sz="1600" dirty="0">
                <a:solidFill>
                  <a:schemeClr val="tx1"/>
                </a:solidFill>
              </a:rPr>
              <a:t>crashes into failures of the driver, road and vehicle system (“system” failures), leads to a small number of crashes resulting from driver failures of excess or inexperience </a:t>
            </a:r>
            <a:endParaRPr lang="en-AU" sz="1600" dirty="0">
              <a:solidFill>
                <a:schemeClr val="tx1"/>
              </a:solidFill>
              <a:effectLst/>
              <a:latin typeface="Calibri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en-AU" sz="1200" dirty="0">
              <a:effectLst/>
              <a:latin typeface="Calibri"/>
              <a:ea typeface="ＭＳ 明朝"/>
              <a:cs typeface="Times New Roman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3550649" y="6446926"/>
            <a:ext cx="2171700" cy="39850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effectLst/>
                <a:latin typeface="Calibri"/>
                <a:ea typeface="ＭＳ 明朝"/>
                <a:cs typeface="Times New Roman"/>
              </a:rPr>
              <a:t>Rod </a:t>
            </a:r>
            <a:r>
              <a:rPr lang="en-GB" sz="1600" dirty="0" err="1">
                <a:effectLst/>
                <a:latin typeface="Calibri"/>
                <a:ea typeface="ＭＳ 明朝"/>
                <a:cs typeface="Times New Roman"/>
              </a:rPr>
              <a:t>Kimber</a:t>
            </a:r>
            <a:r>
              <a:rPr lang="en-GB" sz="1600" dirty="0">
                <a:effectLst/>
                <a:latin typeface="Calibri"/>
                <a:ea typeface="ＭＳ 明朝"/>
                <a:cs typeface="Times New Roman"/>
              </a:rPr>
              <a:t>, TRL, 2003 </a:t>
            </a:r>
            <a:r>
              <a:rPr lang="en-US" sz="1600" dirty="0"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en-AU" sz="1600" dirty="0">
              <a:effectLst/>
              <a:latin typeface="Calibri"/>
              <a:ea typeface="ＭＳ 明朝"/>
              <a:cs typeface="Times New Roman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73129" y="3583378"/>
            <a:ext cx="325626" cy="693855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389781" y="3583378"/>
            <a:ext cx="325626" cy="693855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086613" y="5014277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w Cen MT"/>
                <a:cs typeface="Tw Cen MT"/>
              </a:rPr>
              <a:t>We must focus on system failures, not human failures</a:t>
            </a:r>
          </a:p>
        </p:txBody>
      </p:sp>
    </p:spTree>
    <p:extLst>
      <p:ext uri="{BB962C8B-B14F-4D97-AF65-F5344CB8AC3E}">
        <p14:creationId xmlns:p14="http://schemas.microsoft.com/office/powerpoint/2010/main" val="245803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28650" y="331823"/>
            <a:ext cx="7753349" cy="8572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>
                <a:solidFill>
                  <a:srgbClr val="000000"/>
                </a:solidFill>
                <a:latin typeface="Tw Cen MT"/>
                <a:cs typeface="Tw Cen MT"/>
              </a:rPr>
              <a:t>We need strong on-road enforcement until we address the technology deficit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8746" y="1599210"/>
            <a:ext cx="5189838" cy="3243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/>
              <a:t>Ever since the seatbelt, the two critical vehicle safety tasks for governments have been to: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AU" sz="2000" dirty="0"/>
              <a:t>Promote the introduction of critical new safety technology into national fleets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AU" sz="2000" dirty="0"/>
              <a:t>Mandate new vehicle safety technology through setting national design and construction standards</a:t>
            </a:r>
          </a:p>
          <a:p>
            <a:pPr marL="11113" lvl="1" indent="0">
              <a:buNone/>
            </a:pPr>
            <a:r>
              <a:rPr lang="en-AU" sz="2000" dirty="0"/>
              <a:t>This needs applying to the sustained behavioural issues over the course of this decade – seatbelts, speed, alcohol, mobile phones, fatigue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95" y="1747491"/>
            <a:ext cx="2797151" cy="365716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D5BDDB1-8422-4745-8D7D-E234B59F9879}"/>
              </a:ext>
            </a:extLst>
          </p:cNvPr>
          <p:cNvSpPr txBox="1">
            <a:spLocks/>
          </p:cNvSpPr>
          <p:nvPr/>
        </p:nvSpPr>
        <p:spPr>
          <a:xfrm>
            <a:off x="1176867" y="6238875"/>
            <a:ext cx="7992000" cy="496962"/>
          </a:xfrm>
          <a:prstGeom prst="rect">
            <a:avLst/>
          </a:prstGeom>
          <a:solidFill>
            <a:srgbClr val="000090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</a:rPr>
              <a:t>MARTIN SMALL CONSULTING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8ACE7-3AFE-484C-AE67-9D225D220A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6843"/>
            <a:ext cx="1176867" cy="4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6843"/>
            <a:ext cx="1176867" cy="49899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F5A1281-97E3-4B40-B636-97B648DE5B8A}"/>
              </a:ext>
            </a:extLst>
          </p:cNvPr>
          <p:cNvSpPr txBox="1">
            <a:spLocks/>
          </p:cNvSpPr>
          <p:nvPr/>
        </p:nvSpPr>
        <p:spPr>
          <a:xfrm>
            <a:off x="1176867" y="6238875"/>
            <a:ext cx="7992000" cy="496962"/>
          </a:xfrm>
          <a:prstGeom prst="rect">
            <a:avLst/>
          </a:prstGeom>
          <a:solidFill>
            <a:srgbClr val="000090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</a:rPr>
              <a:t>MARTIN SMALL CONSULTING</a:t>
            </a:r>
          </a:p>
        </p:txBody>
      </p:sp>
      <p:pic>
        <p:nvPicPr>
          <p:cNvPr id="48130" name="Picture 2" descr="Image result for auckland city speed limits">
            <a:extLst>
              <a:ext uri="{FF2B5EF4-FFF2-40B4-BE49-F238E27FC236}">
                <a16:creationId xmlns:a16="http://schemas.microsoft.com/office/drawing/2014/main" id="{2E613CA5-E513-624E-A841-8E00EBDF8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297559"/>
            <a:ext cx="58420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11A63F2-F049-CA4D-B183-586F028E41AC}"/>
              </a:ext>
            </a:extLst>
          </p:cNvPr>
          <p:cNvSpPr txBox="1">
            <a:spLocks/>
          </p:cNvSpPr>
          <p:nvPr/>
        </p:nvSpPr>
        <p:spPr>
          <a:xfrm>
            <a:off x="678077" y="415924"/>
            <a:ext cx="778784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00"/>
                </a:solidFill>
                <a:latin typeface="Tw Cen MT"/>
                <a:cs typeface="Tw Cen MT"/>
              </a:rPr>
              <a:t>We need to come clean on risky </a:t>
            </a:r>
            <a:r>
              <a:rPr lang="en-US" sz="3200" dirty="0" err="1">
                <a:solidFill>
                  <a:srgbClr val="000000"/>
                </a:solidFill>
                <a:latin typeface="Tw Cen MT"/>
                <a:cs typeface="Tw Cen MT"/>
              </a:rPr>
              <a:t>behaviour</a:t>
            </a:r>
            <a:endParaRPr lang="en-US" sz="3200" dirty="0">
              <a:solidFill>
                <a:srgbClr val="000000"/>
              </a:solidFill>
              <a:latin typeface="Tw Cen MT"/>
              <a:cs typeface="Tw Cen M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C50839-5DF2-5F4E-A726-107642A6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6" y="1273174"/>
            <a:ext cx="2395323" cy="485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ea typeface="ＭＳ 明朝"/>
                <a:cs typeface="Times New Roman"/>
              </a:rPr>
              <a:t>ACRS policy is for a national RIS that redefines the basis of what a risky travel speed is on both urban and rural roads</a:t>
            </a:r>
          </a:p>
          <a:p>
            <a:pPr marL="0" indent="0">
              <a:buNone/>
            </a:pPr>
            <a:endParaRPr lang="en-AU" sz="2400" dirty="0">
              <a:ea typeface="ＭＳ 明朝"/>
              <a:cs typeface="Times New Roman"/>
            </a:endParaRPr>
          </a:p>
          <a:p>
            <a:pPr marL="0" indent="0">
              <a:buNone/>
            </a:pPr>
            <a:r>
              <a:rPr lang="en-AU" sz="2400" dirty="0">
                <a:ea typeface="ＭＳ 明朝"/>
                <a:cs typeface="Times New Roman"/>
              </a:rPr>
              <a:t>Alcohol levels also need redefining</a:t>
            </a:r>
          </a:p>
        </p:txBody>
      </p:sp>
    </p:spTree>
    <p:extLst>
      <p:ext uri="{BB962C8B-B14F-4D97-AF65-F5344CB8AC3E}">
        <p14:creationId xmlns:p14="http://schemas.microsoft.com/office/powerpoint/2010/main" val="320393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6843"/>
            <a:ext cx="1176867" cy="49899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F5A1281-97E3-4B40-B636-97B648DE5B8A}"/>
              </a:ext>
            </a:extLst>
          </p:cNvPr>
          <p:cNvSpPr txBox="1">
            <a:spLocks/>
          </p:cNvSpPr>
          <p:nvPr/>
        </p:nvSpPr>
        <p:spPr>
          <a:xfrm>
            <a:off x="1176867" y="6238875"/>
            <a:ext cx="7992000" cy="496962"/>
          </a:xfrm>
          <a:prstGeom prst="rect">
            <a:avLst/>
          </a:prstGeom>
          <a:solidFill>
            <a:srgbClr val="000090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</a:rPr>
              <a:t>MARTIN SMALL CONSULTING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1A63F2-F049-CA4D-B183-586F028E41AC}"/>
              </a:ext>
            </a:extLst>
          </p:cNvPr>
          <p:cNvSpPr txBox="1">
            <a:spLocks/>
          </p:cNvSpPr>
          <p:nvPr/>
        </p:nvSpPr>
        <p:spPr>
          <a:xfrm>
            <a:off x="678077" y="415924"/>
            <a:ext cx="778784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00"/>
                </a:solidFill>
                <a:latin typeface="Tw Cen MT"/>
                <a:cs typeface="Tw Cen MT"/>
              </a:rPr>
              <a:t>We need to address the delivery deficit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C50839-5DF2-5F4E-A726-107642A6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6" y="1273174"/>
            <a:ext cx="4579724" cy="485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ea typeface="ＭＳ 明朝"/>
                <a:cs typeface="Times New Roman"/>
              </a:rPr>
              <a:t>Recommendations 1 &amp; 2 address:</a:t>
            </a:r>
          </a:p>
          <a:p>
            <a:r>
              <a:rPr lang="en-AU" sz="2000" dirty="0">
                <a:ea typeface="ＭＳ 明朝"/>
                <a:cs typeface="Times New Roman"/>
              </a:rPr>
              <a:t>Sustainable Practices and Reporting</a:t>
            </a:r>
          </a:p>
          <a:p>
            <a:r>
              <a:rPr lang="en-AU" sz="2000" dirty="0">
                <a:ea typeface="ＭＳ 明朝"/>
                <a:cs typeface="Times New Roman"/>
              </a:rPr>
              <a:t>Procurement</a:t>
            </a:r>
          </a:p>
          <a:p>
            <a:pPr marL="0" indent="0">
              <a:buNone/>
            </a:pPr>
            <a:r>
              <a:rPr lang="en-AU" sz="2400" dirty="0">
                <a:ea typeface="ＭＳ 明朝"/>
                <a:cs typeface="Times New Roman"/>
              </a:rPr>
              <a:t>The Social Model approach could assist:</a:t>
            </a:r>
          </a:p>
          <a:p>
            <a:r>
              <a:rPr lang="en-AU" sz="2000" dirty="0">
                <a:ea typeface="ＭＳ 明朝"/>
                <a:cs typeface="Times New Roman"/>
              </a:rPr>
              <a:t>SafeWork Australia publish guidance on road traffic injury, the no.1 fatal injury in the workplace</a:t>
            </a:r>
          </a:p>
          <a:p>
            <a:r>
              <a:rPr lang="en-AU" sz="2000" dirty="0">
                <a:ea typeface="ＭＳ 明朝"/>
                <a:cs typeface="Times New Roman"/>
              </a:rPr>
              <a:t>Austroads require safety through ISO 39001, just like they require quality and environment through ISO 9001 and 14001</a:t>
            </a:r>
          </a:p>
        </p:txBody>
      </p:sp>
      <p:pic>
        <p:nvPicPr>
          <p:cNvPr id="50178" name="Picture 2" descr="Image result for Academic Expert Group for the 3rd Global Ministerial">
            <a:extLst>
              <a:ext uri="{FF2B5EF4-FFF2-40B4-BE49-F238E27FC236}">
                <a16:creationId xmlns:a16="http://schemas.microsoft.com/office/drawing/2014/main" id="{5CD5AD48-8902-7942-A199-B70126B84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23" y="1273174"/>
            <a:ext cx="28575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Image result for Academic Expert Group for the 3rd Global Ministerial">
            <a:extLst>
              <a:ext uri="{FF2B5EF4-FFF2-40B4-BE49-F238E27FC236}">
                <a16:creationId xmlns:a16="http://schemas.microsoft.com/office/drawing/2014/main" id="{6878AC79-FC86-D446-B27B-117C0B0B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23" y="3977482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2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35611</TotalTime>
  <Words>401</Words>
  <Application>Microsoft Macintosh PowerPoint</Application>
  <PresentationFormat>On-screen Show (4:3)</PresentationFormat>
  <Paragraphs>58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Office Theme</vt:lpstr>
      <vt:lpstr>Dealing with the Standards, Technology and Delivery Deficits surrounding Risky Behaviour</vt:lpstr>
      <vt:lpstr>Back in the day …</vt:lpstr>
      <vt:lpstr>PowerPoint Presentation</vt:lpstr>
      <vt:lpstr>PowerPoint Presentation</vt:lpstr>
      <vt:lpstr>PowerPoint Presentation</vt:lpstr>
      <vt:lpstr>We must focus on system failures, not human failures</vt:lpstr>
      <vt:lpstr>We need strong on-road enforcement until we address the technology deficit</vt:lpstr>
      <vt:lpstr>PowerPoint Presentation</vt:lpstr>
      <vt:lpstr>PowerPoint Presentation</vt:lpstr>
    </vt:vector>
  </TitlesOfParts>
  <Company>Martin Small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39001: A Comprehensive Road Safety Management Tool for Organisations</dc:title>
  <dc:creator>Martin Small</dc:creator>
  <cp:lastModifiedBy>Martin Small</cp:lastModifiedBy>
  <cp:revision>268</cp:revision>
  <dcterms:created xsi:type="dcterms:W3CDTF">2013-10-16T22:20:22Z</dcterms:created>
  <dcterms:modified xsi:type="dcterms:W3CDTF">2021-02-09T12:09:31Z</dcterms:modified>
</cp:coreProperties>
</file>